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59" r:id="rId6"/>
    <p:sldId id="261" r:id="rId7"/>
    <p:sldId id="262" r:id="rId8"/>
    <p:sldId id="264" r:id="rId9"/>
    <p:sldId id="263" r:id="rId10"/>
    <p:sldId id="266" r:id="rId11"/>
    <p:sldId id="265"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191AFC-1824-4EEA-8F7F-F0D0BAD18910}" v="34" dt="2024-02-17T19:53:50.6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if Ali" userId="9f49d14e918e9fb1" providerId="LiveId" clId="{7F191AFC-1824-4EEA-8F7F-F0D0BAD18910}"/>
    <pc:docChg chg="undo custSel addSld modSld">
      <pc:chgData name="Asif Ali" userId="9f49d14e918e9fb1" providerId="LiveId" clId="{7F191AFC-1824-4EEA-8F7F-F0D0BAD18910}" dt="2024-02-17T19:56:18.126" v="368" actId="1076"/>
      <pc:docMkLst>
        <pc:docMk/>
      </pc:docMkLst>
      <pc:sldChg chg="addSp delSp modSp new mod">
        <pc:chgData name="Asif Ali" userId="9f49d14e918e9fb1" providerId="LiveId" clId="{7F191AFC-1824-4EEA-8F7F-F0D0BAD18910}" dt="2024-02-17T19:56:18.126" v="368" actId="1076"/>
        <pc:sldMkLst>
          <pc:docMk/>
          <pc:sldMk cId="2285008075" sldId="256"/>
        </pc:sldMkLst>
        <pc:spChg chg="add mod">
          <ac:chgData name="Asif Ali" userId="9f49d14e918e9fb1" providerId="LiveId" clId="{7F191AFC-1824-4EEA-8F7F-F0D0BAD18910}" dt="2024-02-17T19:54:28.772" v="351" actId="1076"/>
          <ac:spMkLst>
            <pc:docMk/>
            <pc:sldMk cId="2285008075" sldId="256"/>
            <ac:spMk id="3" creationId="{A5CEA303-8724-FCCB-D1B5-4C6329BD7AB2}"/>
          </ac:spMkLst>
        </pc:spChg>
        <pc:spChg chg="add mod">
          <ac:chgData name="Asif Ali" userId="9f49d14e918e9fb1" providerId="LiveId" clId="{7F191AFC-1824-4EEA-8F7F-F0D0BAD18910}" dt="2024-02-17T19:53:00.381" v="334"/>
          <ac:spMkLst>
            <pc:docMk/>
            <pc:sldMk cId="2285008075" sldId="256"/>
            <ac:spMk id="4" creationId="{3EE48881-94D6-5D16-358C-1E4396CCE542}"/>
          </ac:spMkLst>
        </pc:spChg>
        <pc:spChg chg="add del mod">
          <ac:chgData name="Asif Ali" userId="9f49d14e918e9fb1" providerId="LiveId" clId="{7F191AFC-1824-4EEA-8F7F-F0D0BAD18910}" dt="2024-02-17T19:53:11.657" v="339"/>
          <ac:spMkLst>
            <pc:docMk/>
            <pc:sldMk cId="2285008075" sldId="256"/>
            <ac:spMk id="5" creationId="{0B78C59C-30F7-AF7A-8DA1-200E36CBA681}"/>
          </ac:spMkLst>
        </pc:spChg>
        <pc:spChg chg="add mod">
          <ac:chgData name="Asif Ali" userId="9f49d14e918e9fb1" providerId="LiveId" clId="{7F191AFC-1824-4EEA-8F7F-F0D0BAD18910}" dt="2024-02-17T19:53:11.641" v="337"/>
          <ac:spMkLst>
            <pc:docMk/>
            <pc:sldMk cId="2285008075" sldId="256"/>
            <ac:spMk id="7" creationId="{D69D290C-6810-D916-DCAE-0ECEA09F0617}"/>
          </ac:spMkLst>
        </pc:spChg>
        <pc:spChg chg="add del mod">
          <ac:chgData name="Asif Ali" userId="9f49d14e918e9fb1" providerId="LiveId" clId="{7F191AFC-1824-4EEA-8F7F-F0D0BAD18910}" dt="2024-02-17T19:53:50.661" v="347" actId="478"/>
          <ac:spMkLst>
            <pc:docMk/>
            <pc:sldMk cId="2285008075" sldId="256"/>
            <ac:spMk id="9" creationId="{CBE400E8-F203-C08A-48DD-13AA9F8C7D7B}"/>
          </ac:spMkLst>
        </pc:spChg>
        <pc:spChg chg="add mod">
          <ac:chgData name="Asif Ali" userId="9f49d14e918e9fb1" providerId="LiveId" clId="{7F191AFC-1824-4EEA-8F7F-F0D0BAD18910}" dt="2024-02-17T19:56:18.126" v="368" actId="1076"/>
          <ac:spMkLst>
            <pc:docMk/>
            <pc:sldMk cId="2285008075" sldId="256"/>
            <ac:spMk id="11" creationId="{1351B18D-4DD1-C68C-7F61-16A3BB5B4A86}"/>
          </ac:spMkLst>
        </pc:spChg>
        <pc:graphicFrameChg chg="add mod">
          <ac:chgData name="Asif Ali" userId="9f49d14e918e9fb1" providerId="LiveId" clId="{7F191AFC-1824-4EEA-8F7F-F0D0BAD18910}" dt="2024-02-17T19:52:59.300" v="333" actId="1076"/>
          <ac:graphicFrameMkLst>
            <pc:docMk/>
            <pc:sldMk cId="2285008075" sldId="256"/>
            <ac:graphicFrameMk id="2" creationId="{48C5B68F-5E05-ED0A-3311-FE8F4848B3C5}"/>
          </ac:graphicFrameMkLst>
        </pc:graphicFrameChg>
        <pc:graphicFrameChg chg="add mod">
          <ac:chgData name="Asif Ali" userId="9f49d14e918e9fb1" providerId="LiveId" clId="{7F191AFC-1824-4EEA-8F7F-F0D0BAD18910}" dt="2024-02-17T19:53:09.747" v="336"/>
          <ac:graphicFrameMkLst>
            <pc:docMk/>
            <pc:sldMk cId="2285008075" sldId="256"/>
            <ac:graphicFrameMk id="6" creationId="{85A24EA1-B791-E66A-0A0B-A019BFF092EF}"/>
          </ac:graphicFrameMkLst>
        </pc:graphicFrameChg>
        <pc:graphicFrameChg chg="add del mod modGraphic">
          <ac:chgData name="Asif Ali" userId="9f49d14e918e9fb1" providerId="LiveId" clId="{7F191AFC-1824-4EEA-8F7F-F0D0BAD18910}" dt="2024-02-17T19:53:56.341" v="348" actId="478"/>
          <ac:graphicFrameMkLst>
            <pc:docMk/>
            <pc:sldMk cId="2285008075" sldId="256"/>
            <ac:graphicFrameMk id="8" creationId="{5E72BEF2-C48D-54F7-939D-4D1BC7A9990B}"/>
          </ac:graphicFrameMkLst>
        </pc:graphicFrameChg>
      </pc:sldChg>
      <pc:sldChg chg="addSp modSp new mod">
        <pc:chgData name="Asif Ali" userId="9f49d14e918e9fb1" providerId="LiveId" clId="{7F191AFC-1824-4EEA-8F7F-F0D0BAD18910}" dt="2024-02-17T18:54:41.651" v="111" actId="403"/>
        <pc:sldMkLst>
          <pc:docMk/>
          <pc:sldMk cId="3124822649" sldId="257"/>
        </pc:sldMkLst>
        <pc:spChg chg="add mod">
          <ac:chgData name="Asif Ali" userId="9f49d14e918e9fb1" providerId="LiveId" clId="{7F191AFC-1824-4EEA-8F7F-F0D0BAD18910}" dt="2024-02-17T18:47:04.755" v="42" actId="1076"/>
          <ac:spMkLst>
            <pc:docMk/>
            <pc:sldMk cId="3124822649" sldId="257"/>
            <ac:spMk id="3" creationId="{B22D43BF-0193-B0CC-C2A5-5F2F1996D05A}"/>
          </ac:spMkLst>
        </pc:spChg>
        <pc:spChg chg="add mod">
          <ac:chgData name="Asif Ali" userId="9f49d14e918e9fb1" providerId="LiveId" clId="{7F191AFC-1824-4EEA-8F7F-F0D0BAD18910}" dt="2024-02-17T18:54:41.651" v="111" actId="403"/>
          <ac:spMkLst>
            <pc:docMk/>
            <pc:sldMk cId="3124822649" sldId="257"/>
            <ac:spMk id="5" creationId="{1972E953-0B38-D110-3E12-9F821CF0BF67}"/>
          </ac:spMkLst>
        </pc:spChg>
      </pc:sldChg>
      <pc:sldChg chg="addSp modSp new mod">
        <pc:chgData name="Asif Ali" userId="9f49d14e918e9fb1" providerId="LiveId" clId="{7F191AFC-1824-4EEA-8F7F-F0D0BAD18910}" dt="2024-02-17T19:27:10.649" v="169" actId="403"/>
        <pc:sldMkLst>
          <pc:docMk/>
          <pc:sldMk cId="918895470" sldId="258"/>
        </pc:sldMkLst>
        <pc:spChg chg="add mod">
          <ac:chgData name="Asif Ali" userId="9f49d14e918e9fb1" providerId="LiveId" clId="{7F191AFC-1824-4EEA-8F7F-F0D0BAD18910}" dt="2024-02-17T18:49:22.219" v="68" actId="1076"/>
          <ac:spMkLst>
            <pc:docMk/>
            <pc:sldMk cId="918895470" sldId="258"/>
            <ac:spMk id="3" creationId="{6FF5573D-E31C-77B9-61D3-0941E463CA2F}"/>
          </ac:spMkLst>
        </pc:spChg>
        <pc:spChg chg="add mod">
          <ac:chgData name="Asif Ali" userId="9f49d14e918e9fb1" providerId="LiveId" clId="{7F191AFC-1824-4EEA-8F7F-F0D0BAD18910}" dt="2024-02-17T19:27:10.649" v="169" actId="403"/>
          <ac:spMkLst>
            <pc:docMk/>
            <pc:sldMk cId="918895470" sldId="258"/>
            <ac:spMk id="4" creationId="{841D09DC-464A-9C85-F778-D06FBB7965D9}"/>
          </ac:spMkLst>
        </pc:spChg>
      </pc:sldChg>
      <pc:sldChg chg="addSp modSp new mod">
        <pc:chgData name="Asif Ali" userId="9f49d14e918e9fb1" providerId="LiveId" clId="{7F191AFC-1824-4EEA-8F7F-F0D0BAD18910}" dt="2024-02-17T19:27:27.871" v="173" actId="403"/>
        <pc:sldMkLst>
          <pc:docMk/>
          <pc:sldMk cId="3760740760" sldId="259"/>
        </pc:sldMkLst>
        <pc:spChg chg="add mod">
          <ac:chgData name="Asif Ali" userId="9f49d14e918e9fb1" providerId="LiveId" clId="{7F191AFC-1824-4EEA-8F7F-F0D0BAD18910}" dt="2024-02-17T19:27:27.871" v="173" actId="403"/>
          <ac:spMkLst>
            <pc:docMk/>
            <pc:sldMk cId="3760740760" sldId="259"/>
            <ac:spMk id="3" creationId="{0EC03986-E71F-3C2F-5507-BA4D98923876}"/>
          </ac:spMkLst>
        </pc:spChg>
        <pc:picChg chg="add mod">
          <ac:chgData name="Asif Ali" userId="9f49d14e918e9fb1" providerId="LiveId" clId="{7F191AFC-1824-4EEA-8F7F-F0D0BAD18910}" dt="2024-02-17T18:50:45.177" v="85" actId="1076"/>
          <ac:picMkLst>
            <pc:docMk/>
            <pc:sldMk cId="3760740760" sldId="259"/>
            <ac:picMk id="2" creationId="{A99E3F06-F7B2-E980-57EB-11759A24EE5E}"/>
          </ac:picMkLst>
        </pc:picChg>
      </pc:sldChg>
      <pc:sldChg chg="addSp modSp new mod">
        <pc:chgData name="Asif Ali" userId="9f49d14e918e9fb1" providerId="LiveId" clId="{7F191AFC-1824-4EEA-8F7F-F0D0BAD18910}" dt="2024-02-17T19:27:20.944" v="171" actId="14100"/>
        <pc:sldMkLst>
          <pc:docMk/>
          <pc:sldMk cId="22760171" sldId="260"/>
        </pc:sldMkLst>
        <pc:spChg chg="add mod">
          <ac:chgData name="Asif Ali" userId="9f49d14e918e9fb1" providerId="LiveId" clId="{7F191AFC-1824-4EEA-8F7F-F0D0BAD18910}" dt="2024-02-17T19:27:16.601" v="170" actId="403"/>
          <ac:spMkLst>
            <pc:docMk/>
            <pc:sldMk cId="22760171" sldId="260"/>
            <ac:spMk id="2" creationId="{DCC2FF99-C027-8D75-40E0-D4939F43FD7F}"/>
          </ac:spMkLst>
        </pc:spChg>
        <pc:spChg chg="add mod">
          <ac:chgData name="Asif Ali" userId="9f49d14e918e9fb1" providerId="LiveId" clId="{7F191AFC-1824-4EEA-8F7F-F0D0BAD18910}" dt="2024-02-17T19:27:20.944" v="171" actId="14100"/>
          <ac:spMkLst>
            <pc:docMk/>
            <pc:sldMk cId="22760171" sldId="260"/>
            <ac:spMk id="4" creationId="{DB6B120C-2F80-B3C2-BEEB-E21649BF147F}"/>
          </ac:spMkLst>
        </pc:spChg>
      </pc:sldChg>
      <pc:sldChg chg="addSp modSp new mod">
        <pc:chgData name="Asif Ali" userId="9f49d14e918e9fb1" providerId="LiveId" clId="{7F191AFC-1824-4EEA-8F7F-F0D0BAD18910}" dt="2024-02-17T19:27:42.744" v="174" actId="403"/>
        <pc:sldMkLst>
          <pc:docMk/>
          <pc:sldMk cId="1651706930" sldId="261"/>
        </pc:sldMkLst>
        <pc:spChg chg="add mod">
          <ac:chgData name="Asif Ali" userId="9f49d14e918e9fb1" providerId="LiveId" clId="{7F191AFC-1824-4EEA-8F7F-F0D0BAD18910}" dt="2024-02-17T19:27:42.744" v="174" actId="403"/>
          <ac:spMkLst>
            <pc:docMk/>
            <pc:sldMk cId="1651706930" sldId="261"/>
            <ac:spMk id="3" creationId="{4A65253F-15F3-0896-1180-9EDFED2E962F}"/>
          </ac:spMkLst>
        </pc:spChg>
        <pc:spChg chg="add mod">
          <ac:chgData name="Asif Ali" userId="9f49d14e918e9fb1" providerId="LiveId" clId="{7F191AFC-1824-4EEA-8F7F-F0D0BAD18910}" dt="2024-02-17T19:25:03.412" v="160" actId="1076"/>
          <ac:spMkLst>
            <pc:docMk/>
            <pc:sldMk cId="1651706930" sldId="261"/>
            <ac:spMk id="5" creationId="{734B5311-6180-6CFD-D2AC-F02AA84AFB28}"/>
          </ac:spMkLst>
        </pc:spChg>
      </pc:sldChg>
      <pc:sldChg chg="addSp modSp new mod">
        <pc:chgData name="Asif Ali" userId="9f49d14e918e9fb1" providerId="LiveId" clId="{7F191AFC-1824-4EEA-8F7F-F0D0BAD18910}" dt="2024-02-17T19:28:27.984" v="179" actId="1076"/>
        <pc:sldMkLst>
          <pc:docMk/>
          <pc:sldMk cId="2522644418" sldId="262"/>
        </pc:sldMkLst>
        <pc:spChg chg="add mod">
          <ac:chgData name="Asif Ali" userId="9f49d14e918e9fb1" providerId="LiveId" clId="{7F191AFC-1824-4EEA-8F7F-F0D0BAD18910}" dt="2024-02-17T19:27:59.003" v="175" actId="403"/>
          <ac:spMkLst>
            <pc:docMk/>
            <pc:sldMk cId="2522644418" sldId="262"/>
            <ac:spMk id="3" creationId="{7F1DD384-62C8-20EA-3D54-0B5CE1B6BB86}"/>
          </ac:spMkLst>
        </pc:spChg>
        <pc:picChg chg="add mod">
          <ac:chgData name="Asif Ali" userId="9f49d14e918e9fb1" providerId="LiveId" clId="{7F191AFC-1824-4EEA-8F7F-F0D0BAD18910}" dt="2024-02-17T19:28:27.984" v="179" actId="1076"/>
          <ac:picMkLst>
            <pc:docMk/>
            <pc:sldMk cId="2522644418" sldId="262"/>
            <ac:picMk id="4" creationId="{34EDC7F0-D53E-A2DD-6CCC-B3EFFEA82E97}"/>
          </ac:picMkLst>
        </pc:picChg>
      </pc:sldChg>
      <pc:sldChg chg="addSp modSp new mod">
        <pc:chgData name="Asif Ali" userId="9f49d14e918e9fb1" providerId="LiveId" clId="{7F191AFC-1824-4EEA-8F7F-F0D0BAD18910}" dt="2024-02-17T19:30:29.508" v="191"/>
        <pc:sldMkLst>
          <pc:docMk/>
          <pc:sldMk cId="3936324474" sldId="263"/>
        </pc:sldMkLst>
        <pc:spChg chg="add mod">
          <ac:chgData name="Asif Ali" userId="9f49d14e918e9fb1" providerId="LiveId" clId="{7F191AFC-1824-4EEA-8F7F-F0D0BAD18910}" dt="2024-02-17T19:30:29.508" v="191"/>
          <ac:spMkLst>
            <pc:docMk/>
            <pc:sldMk cId="3936324474" sldId="263"/>
            <ac:spMk id="4" creationId="{788C283C-F307-4FC5-F1BD-4352E7950B29}"/>
          </ac:spMkLst>
        </pc:spChg>
        <pc:picChg chg="add mod">
          <ac:chgData name="Asif Ali" userId="9f49d14e918e9fb1" providerId="LiveId" clId="{7F191AFC-1824-4EEA-8F7F-F0D0BAD18910}" dt="2024-02-17T19:30:03.652" v="186" actId="1076"/>
          <ac:picMkLst>
            <pc:docMk/>
            <pc:sldMk cId="3936324474" sldId="263"/>
            <ac:picMk id="2" creationId="{0C1BE3DC-2F1D-9A9C-7380-489A3DE753FC}"/>
          </ac:picMkLst>
        </pc:picChg>
      </pc:sldChg>
      <pc:sldChg chg="addSp modSp new mod">
        <pc:chgData name="Asif Ali" userId="9f49d14e918e9fb1" providerId="LiveId" clId="{7F191AFC-1824-4EEA-8F7F-F0D0BAD18910}" dt="2024-02-17T19:33:21.144" v="218" actId="14100"/>
        <pc:sldMkLst>
          <pc:docMk/>
          <pc:sldMk cId="1147018517" sldId="264"/>
        </pc:sldMkLst>
        <pc:spChg chg="add mod">
          <ac:chgData name="Asif Ali" userId="9f49d14e918e9fb1" providerId="LiveId" clId="{7F191AFC-1824-4EEA-8F7F-F0D0BAD18910}" dt="2024-02-17T19:32:00.562" v="197" actId="14100"/>
          <ac:spMkLst>
            <pc:docMk/>
            <pc:sldMk cId="1147018517" sldId="264"/>
            <ac:spMk id="3" creationId="{1FD37E5B-7E4E-094B-C5F5-87CF80910858}"/>
          </ac:spMkLst>
        </pc:spChg>
        <pc:spChg chg="add mod">
          <ac:chgData name="Asif Ali" userId="9f49d14e918e9fb1" providerId="LiveId" clId="{7F191AFC-1824-4EEA-8F7F-F0D0BAD18910}" dt="2024-02-17T19:33:21.144" v="218" actId="14100"/>
          <ac:spMkLst>
            <pc:docMk/>
            <pc:sldMk cId="1147018517" sldId="264"/>
            <ac:spMk id="5" creationId="{E5392667-3587-1485-12FA-5F5C974BC53A}"/>
          </ac:spMkLst>
        </pc:spChg>
      </pc:sldChg>
      <pc:sldChg chg="addSp modSp new mod">
        <pc:chgData name="Asif Ali" userId="9f49d14e918e9fb1" providerId="LiveId" clId="{7F191AFC-1824-4EEA-8F7F-F0D0BAD18910}" dt="2024-02-17T19:38:26.451" v="267" actId="255"/>
        <pc:sldMkLst>
          <pc:docMk/>
          <pc:sldMk cId="3118180668" sldId="265"/>
        </pc:sldMkLst>
        <pc:spChg chg="add mod">
          <ac:chgData name="Asif Ali" userId="9f49d14e918e9fb1" providerId="LiveId" clId="{7F191AFC-1824-4EEA-8F7F-F0D0BAD18910}" dt="2024-02-17T19:38:26.451" v="267" actId="255"/>
          <ac:spMkLst>
            <pc:docMk/>
            <pc:sldMk cId="3118180668" sldId="265"/>
            <ac:spMk id="4" creationId="{A2E6AB3C-0594-F896-B7C8-191AB2B1E9B3}"/>
          </ac:spMkLst>
        </pc:spChg>
        <pc:picChg chg="add mod">
          <ac:chgData name="Asif Ali" userId="9f49d14e918e9fb1" providerId="LiveId" clId="{7F191AFC-1824-4EEA-8F7F-F0D0BAD18910}" dt="2024-02-17T19:34:02.172" v="224" actId="14100"/>
          <ac:picMkLst>
            <pc:docMk/>
            <pc:sldMk cId="3118180668" sldId="265"/>
            <ac:picMk id="2" creationId="{9F6FC5F1-F389-09D5-10DA-4877BD248C70}"/>
          </ac:picMkLst>
        </pc:picChg>
      </pc:sldChg>
      <pc:sldChg chg="addSp modSp new mod">
        <pc:chgData name="Asif Ali" userId="9f49d14e918e9fb1" providerId="LiveId" clId="{7F191AFC-1824-4EEA-8F7F-F0D0BAD18910}" dt="2024-02-17T19:36:16.220" v="256" actId="1076"/>
        <pc:sldMkLst>
          <pc:docMk/>
          <pc:sldMk cId="640745599" sldId="266"/>
        </pc:sldMkLst>
        <pc:spChg chg="add mod">
          <ac:chgData name="Asif Ali" userId="9f49d14e918e9fb1" providerId="LiveId" clId="{7F191AFC-1824-4EEA-8F7F-F0D0BAD18910}" dt="2024-02-17T19:34:35.328" v="230" actId="255"/>
          <ac:spMkLst>
            <pc:docMk/>
            <pc:sldMk cId="640745599" sldId="266"/>
            <ac:spMk id="3" creationId="{24349D9D-F73C-1CFC-419B-40F9FED46CFD}"/>
          </ac:spMkLst>
        </pc:spChg>
        <pc:spChg chg="add mod">
          <ac:chgData name="Asif Ali" userId="9f49d14e918e9fb1" providerId="LiveId" clId="{7F191AFC-1824-4EEA-8F7F-F0D0BAD18910}" dt="2024-02-17T19:36:16.220" v="256" actId="1076"/>
          <ac:spMkLst>
            <pc:docMk/>
            <pc:sldMk cId="640745599" sldId="266"/>
            <ac:spMk id="5" creationId="{7B2CEFAF-9E9B-E0F5-0351-14AC8789B19F}"/>
          </ac:spMkLst>
        </pc:spChg>
      </pc:sldChg>
      <pc:sldChg chg="addSp modSp new mod">
        <pc:chgData name="Asif Ali" userId="9f49d14e918e9fb1" providerId="LiveId" clId="{7F191AFC-1824-4EEA-8F7F-F0D0BAD18910}" dt="2024-02-17T19:40:16.323" v="287" actId="1076"/>
        <pc:sldMkLst>
          <pc:docMk/>
          <pc:sldMk cId="4217564957" sldId="267"/>
        </pc:sldMkLst>
        <pc:spChg chg="add mod">
          <ac:chgData name="Asif Ali" userId="9f49d14e918e9fb1" providerId="LiveId" clId="{7F191AFC-1824-4EEA-8F7F-F0D0BAD18910}" dt="2024-02-17T19:38:01.341" v="262" actId="255"/>
          <ac:spMkLst>
            <pc:docMk/>
            <pc:sldMk cId="4217564957" sldId="267"/>
            <ac:spMk id="3" creationId="{2F77B450-8126-1069-FA0E-602980E7BF85}"/>
          </ac:spMkLst>
        </pc:spChg>
        <pc:spChg chg="add mod">
          <ac:chgData name="Asif Ali" userId="9f49d14e918e9fb1" providerId="LiveId" clId="{7F191AFC-1824-4EEA-8F7F-F0D0BAD18910}" dt="2024-02-17T19:40:16.323" v="287" actId="1076"/>
          <ac:spMkLst>
            <pc:docMk/>
            <pc:sldMk cId="4217564957" sldId="267"/>
            <ac:spMk id="5" creationId="{D1889BF6-CDFA-6E36-C30A-6D628994F61F}"/>
          </ac:spMkLst>
        </pc:spChg>
      </pc:sldChg>
      <pc:sldChg chg="addSp modSp new mod">
        <pc:chgData name="Asif Ali" userId="9f49d14e918e9fb1" providerId="LiveId" clId="{7F191AFC-1824-4EEA-8F7F-F0D0BAD18910}" dt="2024-02-17T19:42:29.968" v="310" actId="1076"/>
        <pc:sldMkLst>
          <pc:docMk/>
          <pc:sldMk cId="1460682263" sldId="268"/>
        </pc:sldMkLst>
        <pc:spChg chg="add mod">
          <ac:chgData name="Asif Ali" userId="9f49d14e918e9fb1" providerId="LiveId" clId="{7F191AFC-1824-4EEA-8F7F-F0D0BAD18910}" dt="2024-02-17T19:40:54.026" v="293" actId="255"/>
          <ac:spMkLst>
            <pc:docMk/>
            <pc:sldMk cId="1460682263" sldId="268"/>
            <ac:spMk id="3" creationId="{260F30E7-D337-96C0-A84A-57E180EF9B74}"/>
          </ac:spMkLst>
        </pc:spChg>
        <pc:spChg chg="add mod">
          <ac:chgData name="Asif Ali" userId="9f49d14e918e9fb1" providerId="LiveId" clId="{7F191AFC-1824-4EEA-8F7F-F0D0BAD18910}" dt="2024-02-17T19:42:29.968" v="310" actId="1076"/>
          <ac:spMkLst>
            <pc:docMk/>
            <pc:sldMk cId="1460682263" sldId="268"/>
            <ac:spMk id="5" creationId="{5015B6A9-CB15-EC8D-07DD-799A46C97B1D}"/>
          </ac:spMkLst>
        </pc:spChg>
      </pc:sldChg>
      <pc:sldChg chg="addSp modSp new mod">
        <pc:chgData name="Asif Ali" userId="9f49d14e918e9fb1" providerId="LiveId" clId="{7F191AFC-1824-4EEA-8F7F-F0D0BAD18910}" dt="2024-02-17T19:46:32.232" v="329" actId="1076"/>
        <pc:sldMkLst>
          <pc:docMk/>
          <pc:sldMk cId="621545323" sldId="269"/>
        </pc:sldMkLst>
        <pc:spChg chg="add mod">
          <ac:chgData name="Asif Ali" userId="9f49d14e918e9fb1" providerId="LiveId" clId="{7F191AFC-1824-4EEA-8F7F-F0D0BAD18910}" dt="2024-02-17T19:45:15.037" v="316" actId="255"/>
          <ac:spMkLst>
            <pc:docMk/>
            <pc:sldMk cId="621545323" sldId="269"/>
            <ac:spMk id="3" creationId="{C9C4D7CD-BD0E-E3F5-F8E8-20106E30515B}"/>
          </ac:spMkLst>
        </pc:spChg>
        <pc:spChg chg="add mod">
          <ac:chgData name="Asif Ali" userId="9f49d14e918e9fb1" providerId="LiveId" clId="{7F191AFC-1824-4EEA-8F7F-F0D0BAD18910}" dt="2024-02-17T19:46:32.232" v="329" actId="1076"/>
          <ac:spMkLst>
            <pc:docMk/>
            <pc:sldMk cId="621545323" sldId="269"/>
            <ac:spMk id="5" creationId="{53349111-BDFC-3207-3D7A-FD4EE6375BD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A779B1-A2F6-402F-BDDB-026DE49004EA}" type="datetimeFigureOut">
              <a:rPr lang="en-IN" smtClean="0"/>
              <a:t>20-02-2024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D82AE0-6294-4F3F-962A-B6535D7CDCB7}" type="slidenum">
              <a:rPr lang="en-IN" smtClean="0"/>
              <a:t>‹#›</a:t>
            </a:fld>
            <a:endParaRPr lang="en-IN"/>
          </a:p>
        </p:txBody>
      </p:sp>
    </p:spTree>
    <p:extLst>
      <p:ext uri="{BB962C8B-B14F-4D97-AF65-F5344CB8AC3E}">
        <p14:creationId xmlns:p14="http://schemas.microsoft.com/office/powerpoint/2010/main" val="235582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A779B1-A2F6-402F-BDDB-026DE49004EA}" type="datetimeFigureOut">
              <a:rPr lang="en-IN" smtClean="0"/>
              <a:t>20-02-2024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D82AE0-6294-4F3F-962A-B6535D7CDCB7}" type="slidenum">
              <a:rPr lang="en-IN" smtClean="0"/>
              <a:t>‹#›</a:t>
            </a:fld>
            <a:endParaRPr lang="en-IN"/>
          </a:p>
        </p:txBody>
      </p:sp>
    </p:spTree>
    <p:extLst>
      <p:ext uri="{BB962C8B-B14F-4D97-AF65-F5344CB8AC3E}">
        <p14:creationId xmlns:p14="http://schemas.microsoft.com/office/powerpoint/2010/main" val="1512578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A779B1-A2F6-402F-BDDB-026DE49004EA}" type="datetimeFigureOut">
              <a:rPr lang="en-IN" smtClean="0"/>
              <a:t>20-02-2024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D82AE0-6294-4F3F-962A-B6535D7CDCB7}" type="slidenum">
              <a:rPr lang="en-IN" smtClean="0"/>
              <a:t>‹#›</a:t>
            </a:fld>
            <a:endParaRPr lang="en-IN"/>
          </a:p>
        </p:txBody>
      </p:sp>
    </p:spTree>
    <p:extLst>
      <p:ext uri="{BB962C8B-B14F-4D97-AF65-F5344CB8AC3E}">
        <p14:creationId xmlns:p14="http://schemas.microsoft.com/office/powerpoint/2010/main" val="3069938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4A779B1-A2F6-402F-BDDB-026DE49004EA}" type="datetimeFigureOut">
              <a:rPr lang="en-IN" smtClean="0"/>
              <a:t>20-02-2024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FD82AE0-6294-4F3F-962A-B6535D7CDCB7}" type="slidenum">
              <a:rPr lang="en-IN" smtClean="0"/>
              <a:t>‹#›</a:t>
            </a:fld>
            <a:endParaRPr lang="en-IN"/>
          </a:p>
        </p:txBody>
      </p:sp>
    </p:spTree>
    <p:extLst>
      <p:ext uri="{BB962C8B-B14F-4D97-AF65-F5344CB8AC3E}">
        <p14:creationId xmlns:p14="http://schemas.microsoft.com/office/powerpoint/2010/main" val="3572695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4A779B1-A2F6-402F-BDDB-026DE49004EA}" type="datetimeFigureOut">
              <a:rPr lang="en-IN" smtClean="0"/>
              <a:t>20-02-2024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FD82AE0-6294-4F3F-962A-B6535D7CDCB7}" type="slidenum">
              <a:rPr lang="en-IN" smtClean="0"/>
              <a:t>‹#›</a:t>
            </a:fld>
            <a:endParaRPr lang="en-IN"/>
          </a:p>
        </p:txBody>
      </p:sp>
    </p:spTree>
    <p:extLst>
      <p:ext uri="{BB962C8B-B14F-4D97-AF65-F5344CB8AC3E}">
        <p14:creationId xmlns:p14="http://schemas.microsoft.com/office/powerpoint/2010/main" val="3616548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4A779B1-A2F6-402F-BDDB-026DE49004EA}" type="datetimeFigureOut">
              <a:rPr lang="en-IN" smtClean="0"/>
              <a:t>20-02-2024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FD82AE0-6294-4F3F-962A-B6535D7CDCB7}" type="slidenum">
              <a:rPr lang="en-IN" smtClean="0"/>
              <a:t>‹#›</a:t>
            </a:fld>
            <a:endParaRPr lang="en-IN"/>
          </a:p>
        </p:txBody>
      </p:sp>
    </p:spTree>
    <p:extLst>
      <p:ext uri="{BB962C8B-B14F-4D97-AF65-F5344CB8AC3E}">
        <p14:creationId xmlns:p14="http://schemas.microsoft.com/office/powerpoint/2010/main" val="3256564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A779B1-A2F6-402F-BDDB-026DE49004EA}" type="datetimeFigureOut">
              <a:rPr lang="en-IN" smtClean="0"/>
              <a:t>20-02-2024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FD82AE0-6294-4F3F-962A-B6535D7CDCB7}" type="slidenum">
              <a:rPr lang="en-IN" smtClean="0"/>
              <a:t>‹#›</a:t>
            </a:fld>
            <a:endParaRPr lang="en-IN"/>
          </a:p>
        </p:txBody>
      </p:sp>
    </p:spTree>
    <p:extLst>
      <p:ext uri="{BB962C8B-B14F-4D97-AF65-F5344CB8AC3E}">
        <p14:creationId xmlns:p14="http://schemas.microsoft.com/office/powerpoint/2010/main" val="28882949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4A779B1-A2F6-402F-BDDB-026DE49004EA}" type="datetimeFigureOut">
              <a:rPr lang="en-IN" smtClean="0"/>
              <a:t>20-02-2024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FD82AE0-6294-4F3F-962A-B6535D7CDCB7}" type="slidenum">
              <a:rPr lang="en-IN" smtClean="0"/>
              <a:t>‹#›</a:t>
            </a:fld>
            <a:endParaRPr lang="en-IN"/>
          </a:p>
        </p:txBody>
      </p:sp>
    </p:spTree>
    <p:extLst>
      <p:ext uri="{BB962C8B-B14F-4D97-AF65-F5344CB8AC3E}">
        <p14:creationId xmlns:p14="http://schemas.microsoft.com/office/powerpoint/2010/main" val="1406972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4A779B1-A2F6-402F-BDDB-026DE49004EA}" type="datetimeFigureOut">
              <a:rPr lang="en-IN" smtClean="0"/>
              <a:t>20-02-2024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FD82AE0-6294-4F3F-962A-B6535D7CDCB7}" type="slidenum">
              <a:rPr lang="en-IN" smtClean="0"/>
              <a:t>‹#›</a:t>
            </a:fld>
            <a:endParaRPr lang="en-IN"/>
          </a:p>
        </p:txBody>
      </p:sp>
    </p:spTree>
    <p:extLst>
      <p:ext uri="{BB962C8B-B14F-4D97-AF65-F5344CB8AC3E}">
        <p14:creationId xmlns:p14="http://schemas.microsoft.com/office/powerpoint/2010/main" val="12471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A779B1-A2F6-402F-BDDB-026DE49004EA}" type="datetimeFigureOut">
              <a:rPr lang="en-IN" smtClean="0"/>
              <a:t>20-02-2024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D82AE0-6294-4F3F-962A-B6535D7CDCB7}" type="slidenum">
              <a:rPr lang="en-IN" smtClean="0"/>
              <a:t>‹#›</a:t>
            </a:fld>
            <a:endParaRPr lang="en-IN"/>
          </a:p>
        </p:txBody>
      </p:sp>
    </p:spTree>
    <p:extLst>
      <p:ext uri="{BB962C8B-B14F-4D97-AF65-F5344CB8AC3E}">
        <p14:creationId xmlns:p14="http://schemas.microsoft.com/office/powerpoint/2010/main" val="41824546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A779B1-A2F6-402F-BDDB-026DE49004EA}" type="datetimeFigureOut">
              <a:rPr lang="en-IN" smtClean="0"/>
              <a:t>20-02-2024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D82AE0-6294-4F3F-962A-B6535D7CDCB7}"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3355264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A779B1-A2F6-402F-BDDB-026DE49004EA}" type="datetimeFigureOut">
              <a:rPr lang="en-IN" smtClean="0"/>
              <a:t>20-02-2024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D82AE0-6294-4F3F-962A-B6535D7CDCB7}" type="slidenum">
              <a:rPr lang="en-IN" smtClean="0"/>
              <a:t>‹#›</a:t>
            </a:fld>
            <a:endParaRPr lang="en-IN"/>
          </a:p>
        </p:txBody>
      </p:sp>
    </p:spTree>
    <p:extLst>
      <p:ext uri="{BB962C8B-B14F-4D97-AF65-F5344CB8AC3E}">
        <p14:creationId xmlns:p14="http://schemas.microsoft.com/office/powerpoint/2010/main" val="42481201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A779B1-A2F6-402F-BDDB-026DE49004EA}" type="datetimeFigureOut">
              <a:rPr lang="en-IN" smtClean="0"/>
              <a:t>20-02-2024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D82AE0-6294-4F3F-962A-B6535D7CDCB7}"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281627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A779B1-A2F6-402F-BDDB-026DE49004EA}" type="datetimeFigureOut">
              <a:rPr lang="en-IN" smtClean="0"/>
              <a:t>20-02-2024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D82AE0-6294-4F3F-962A-B6535D7CDCB7}" type="slidenum">
              <a:rPr lang="en-IN" smtClean="0"/>
              <a:t>‹#›</a:t>
            </a:fld>
            <a:endParaRPr lang="en-IN"/>
          </a:p>
        </p:txBody>
      </p:sp>
    </p:spTree>
    <p:extLst>
      <p:ext uri="{BB962C8B-B14F-4D97-AF65-F5344CB8AC3E}">
        <p14:creationId xmlns:p14="http://schemas.microsoft.com/office/powerpoint/2010/main" val="26120062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A779B1-A2F6-402F-BDDB-026DE49004EA}" type="datetimeFigureOut">
              <a:rPr lang="en-IN" smtClean="0"/>
              <a:t>20-02-2024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D82AE0-6294-4F3F-962A-B6535D7CDCB7}" type="slidenum">
              <a:rPr lang="en-IN" smtClean="0"/>
              <a:t>‹#›</a:t>
            </a:fld>
            <a:endParaRPr lang="en-IN"/>
          </a:p>
        </p:txBody>
      </p:sp>
    </p:spTree>
    <p:extLst>
      <p:ext uri="{BB962C8B-B14F-4D97-AF65-F5344CB8AC3E}">
        <p14:creationId xmlns:p14="http://schemas.microsoft.com/office/powerpoint/2010/main" val="18602480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A779B1-A2F6-402F-BDDB-026DE49004EA}" type="datetimeFigureOut">
              <a:rPr lang="en-IN" smtClean="0"/>
              <a:t>20-02-2024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D82AE0-6294-4F3F-962A-B6535D7CDCB7}" type="slidenum">
              <a:rPr lang="en-IN" smtClean="0"/>
              <a:t>‹#›</a:t>
            </a:fld>
            <a:endParaRPr lang="en-IN"/>
          </a:p>
        </p:txBody>
      </p:sp>
    </p:spTree>
    <p:extLst>
      <p:ext uri="{BB962C8B-B14F-4D97-AF65-F5344CB8AC3E}">
        <p14:creationId xmlns:p14="http://schemas.microsoft.com/office/powerpoint/2010/main" val="2129865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4A779B1-A2F6-402F-BDDB-026DE49004EA}" type="datetimeFigureOut">
              <a:rPr lang="en-IN" smtClean="0"/>
              <a:t>20-02-2024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FD82AE0-6294-4F3F-962A-B6535D7CDCB7}" type="slidenum">
              <a:rPr lang="en-IN" smtClean="0"/>
              <a:t>‹#›</a:t>
            </a:fld>
            <a:endParaRPr lang="en-IN"/>
          </a:p>
        </p:txBody>
      </p:sp>
    </p:spTree>
    <p:extLst>
      <p:ext uri="{BB962C8B-B14F-4D97-AF65-F5344CB8AC3E}">
        <p14:creationId xmlns:p14="http://schemas.microsoft.com/office/powerpoint/2010/main" val="8399171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5CEA303-8724-FCCB-D1B5-4C6329BD7AB2}"/>
              </a:ext>
            </a:extLst>
          </p:cNvPr>
          <p:cNvSpPr txBox="1"/>
          <p:nvPr/>
        </p:nvSpPr>
        <p:spPr>
          <a:xfrm>
            <a:off x="307256" y="399003"/>
            <a:ext cx="9180871" cy="3029997"/>
          </a:xfrm>
          <a:prstGeom prst="rect">
            <a:avLst/>
          </a:prstGeom>
          <a:noFill/>
        </p:spPr>
        <p:txBody>
          <a:bodyPr wrap="square">
            <a:spAutoFit/>
          </a:bodyPr>
          <a:lstStyle/>
          <a:p>
            <a:pPr algn="ctr">
              <a:lnSpc>
                <a:spcPct val="107000"/>
              </a:lnSpc>
              <a:spcAft>
                <a:spcPts val="800"/>
              </a:spcAft>
            </a:pPr>
            <a:r>
              <a:rPr lang="en-IN" sz="3600" b="1" kern="100" dirty="0">
                <a:effectLst/>
                <a:latin typeface="Calibri Light" panose="020F0302020204030204" pitchFamily="34" charset="0"/>
                <a:ea typeface="Calibri" panose="020F0502020204030204" pitchFamily="34" charset="0"/>
                <a:cs typeface="Times New Roman" panose="02020603050405020304" pitchFamily="18" charset="0"/>
              </a:rPr>
              <a:t>"THE EVOLUTION OF CYBER THREATS: A DEEP DIVE INTO EMERGING ATTACK VECTORS, MITIGATION TECHNIQUES, AND FUTURE FORECASTING FOR ROBUST CYBER DEFENCE STRATEGIES"</a:t>
            </a:r>
            <a:endParaRPr lang="en-IN" sz="3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1351B18D-4DD1-C68C-7F61-16A3BB5B4A86}"/>
              </a:ext>
            </a:extLst>
          </p:cNvPr>
          <p:cNvSpPr txBox="1"/>
          <p:nvPr/>
        </p:nvSpPr>
        <p:spPr>
          <a:xfrm>
            <a:off x="307256" y="3923522"/>
            <a:ext cx="9283552" cy="1697068"/>
          </a:xfrm>
          <a:prstGeom prst="rect">
            <a:avLst/>
          </a:prstGeom>
          <a:noFill/>
        </p:spPr>
        <p:txBody>
          <a:bodyPr wrap="square">
            <a:spAutoFit/>
          </a:bodyPr>
          <a:lstStyle/>
          <a:p>
            <a:pPr algn="ctr">
              <a:lnSpc>
                <a:spcPct val="150000"/>
              </a:lnSpc>
            </a:pPr>
            <a:r>
              <a:rPr lang="en-IN" sz="2400" b="1" dirty="0">
                <a:latin typeface="Calibri Light" panose="020F0302020204030204" pitchFamily="34" charset="0"/>
                <a:ea typeface="Calibri Light" panose="020F0302020204030204" pitchFamily="34" charset="0"/>
                <a:cs typeface="Calibri Light" panose="020F0302020204030204" pitchFamily="34" charset="0"/>
              </a:rPr>
              <a:t>Dr. Abdul Khadeer, Assistant Professor</a:t>
            </a:r>
          </a:p>
          <a:p>
            <a:pPr algn="ctr">
              <a:lnSpc>
                <a:spcPct val="150000"/>
              </a:lnSpc>
            </a:pPr>
            <a:r>
              <a:rPr lang="en-IN" sz="2400" b="1" dirty="0">
                <a:latin typeface="Calibri Light" panose="020F0302020204030204" pitchFamily="34" charset="0"/>
                <a:ea typeface="Calibri Light" panose="020F0302020204030204" pitchFamily="34" charset="0"/>
                <a:cs typeface="Calibri Light" panose="020F0302020204030204" pitchFamily="34" charset="0"/>
              </a:rPr>
              <a:t>Dept. of Computer Science Engineering</a:t>
            </a:r>
          </a:p>
          <a:p>
            <a:pPr algn="ctr">
              <a:lnSpc>
                <a:spcPct val="150000"/>
              </a:lnSpc>
            </a:pPr>
            <a:r>
              <a:rPr lang="en-US" sz="2400" b="1" dirty="0">
                <a:latin typeface="Calibri Light" panose="020F0302020204030204" pitchFamily="34" charset="0"/>
                <a:ea typeface="Calibri Light" panose="020F0302020204030204" pitchFamily="34" charset="0"/>
                <a:cs typeface="Calibri Light" panose="020F0302020204030204" pitchFamily="34" charset="0"/>
              </a:rPr>
              <a:t>Deccan College of Engineering and Technology</a:t>
            </a:r>
            <a:r>
              <a:rPr lang="en-IN" sz="2400" b="1" dirty="0">
                <a:latin typeface="Calibri Light" panose="020F0302020204030204" pitchFamily="34" charset="0"/>
                <a:ea typeface="Calibri Light" panose="020F0302020204030204" pitchFamily="34" charset="0"/>
                <a:cs typeface="Calibri Light" panose="020F0302020204030204" pitchFamily="34" charset="0"/>
              </a:rPr>
              <a:t>, Hyderabad, Telangana, India</a:t>
            </a:r>
          </a:p>
        </p:txBody>
      </p:sp>
    </p:spTree>
    <p:extLst>
      <p:ext uri="{BB962C8B-B14F-4D97-AF65-F5344CB8AC3E}">
        <p14:creationId xmlns:p14="http://schemas.microsoft.com/office/powerpoint/2010/main" val="2285008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2D43BF-0193-B0CC-C2A5-5F2F1996D05A}"/>
              </a:ext>
            </a:extLst>
          </p:cNvPr>
          <p:cNvSpPr txBox="1"/>
          <p:nvPr/>
        </p:nvSpPr>
        <p:spPr>
          <a:xfrm>
            <a:off x="0" y="870318"/>
            <a:ext cx="9812594" cy="5117363"/>
          </a:xfrm>
          <a:prstGeom prst="rect">
            <a:avLst/>
          </a:prstGeom>
          <a:noFill/>
        </p:spPr>
        <p:txBody>
          <a:bodyPr wrap="square">
            <a:spAutoFit/>
          </a:bodyPr>
          <a:lstStyle/>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The rapid evolution of technology has brought about a corresponding evolution in cyber threats, presenting a constant challenge for cybersecurity professionals. This paper provides a comprehensive examination of the evolving landscape of cyber threats, focusing on emerging attack vectors, effective mitigation techniques, and strategies for future forecasting to fortify cyber defence mechanisms. First, it explores the proliferation of novel attack vectors, including advanced persistent threats (APTs), ransomware, supply chain attacks, and insider threats. By dissecting the methodologies and tactics employed by cyber adversaries, this paper elucidates the multifaceted nature of contemporary cyber-attacks. Second, it delves into the arsenal of mitigation techniques available to thwart these evolving threats. From traditional methods such as firewalls and antivirus software to cutting-edge technologies like artificial intelligence and machine learning, various approaches are evaluated for their efficacy in safeguarding against cyber intrusions. This paper investigates the importance of proactive measures in anticipating future threats and formulating robust cyber defence strategies. By analysing current trends and extrapolating potential trajectories, organizations can pre-emptively adapt their security posture to mitigate risks effectively. This paper underscores the critical need for continuous adaptation and innovation in the realm of cybersecurity. By staying abreast of emerging threats, leveraging advanced technologies, and adopting a forward-thinking approach, organizations can enhance their resilience against evolving cyber adversaries and ensure the integrity of their digital infrastructure.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1972E953-0B38-D110-3E12-9F821CF0BF67}"/>
              </a:ext>
            </a:extLst>
          </p:cNvPr>
          <p:cNvSpPr txBox="1"/>
          <p:nvPr/>
        </p:nvSpPr>
        <p:spPr>
          <a:xfrm>
            <a:off x="-29496" y="0"/>
            <a:ext cx="12221496" cy="646331"/>
          </a:xfrm>
          <a:prstGeom prst="rect">
            <a:avLst/>
          </a:prstGeom>
          <a:noFill/>
        </p:spPr>
        <p:txBody>
          <a:bodyPr wrap="square">
            <a:spAutoFit/>
          </a:bodyPr>
          <a:lstStyle/>
          <a:p>
            <a:r>
              <a:rPr lang="en-IN" sz="3600" b="1" kern="100" dirty="0">
                <a:effectLst/>
                <a:latin typeface="Calibri Light" panose="020F0302020204030204" pitchFamily="34" charset="0"/>
                <a:ea typeface="Calibri" panose="020F0502020204030204" pitchFamily="34" charset="0"/>
                <a:cs typeface="Times New Roman" panose="02020603050405020304" pitchFamily="18" charset="0"/>
              </a:rPr>
              <a:t>ABSTRACT </a:t>
            </a:r>
            <a:endParaRPr lang="en-IN" sz="3600" dirty="0"/>
          </a:p>
        </p:txBody>
      </p:sp>
    </p:spTree>
    <p:extLst>
      <p:ext uri="{BB962C8B-B14F-4D97-AF65-F5344CB8AC3E}">
        <p14:creationId xmlns:p14="http://schemas.microsoft.com/office/powerpoint/2010/main" val="31248226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F5573D-E31C-77B9-61D3-0941E463CA2F}"/>
              </a:ext>
            </a:extLst>
          </p:cNvPr>
          <p:cNvSpPr txBox="1"/>
          <p:nvPr/>
        </p:nvSpPr>
        <p:spPr>
          <a:xfrm>
            <a:off x="0" y="764145"/>
            <a:ext cx="9409471" cy="5527732"/>
          </a:xfrm>
          <a:prstGeom prst="rect">
            <a:avLst/>
          </a:prstGeom>
          <a:noFill/>
        </p:spPr>
        <p:txBody>
          <a:bodyPr wrap="square">
            <a:spAutoFit/>
          </a:bodyPr>
          <a:lstStyle/>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In the contemporary digital landscape, the evolution of cyber threats presents a formidable challenge to individuals, organizations, and nations alike. As technology advances, so too do the methods and capabilities of malicious actors seeking to exploit vulnerabilities for their own gain. Understanding the dynamic nature of cyber threats is paramount for developing effective defence strategies that can withstand the ever-changing tactics of adversaries.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This paper delves into the intricate world of cyber threats, offering a comprehensive examination of emerging attack vectors, innovative mitigation techniques, and insightful future forecasting to fortify cyber defence strategies. By dissecting the evolving nature of cyber threats, we aim to equip stakeholders with the knowledge and tools necessary to adapt and respond proactively to emerging challenges.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Through a synthesis of current research, real-world case studies, and expert analysis, this paper seeks to provide a comprehensive framework for understanding and addressing the evolving nature of cyber threats. By examining emerging attack vectors, exploring innovative mitigation techniques, and forecasting future trends, we aim to empower stakeholders with the insights necessary to develop robust and resilient cyber defence strategies in an increasingly complex digital environment.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841D09DC-464A-9C85-F778-D06FBB7965D9}"/>
              </a:ext>
            </a:extLst>
          </p:cNvPr>
          <p:cNvSpPr txBox="1"/>
          <p:nvPr/>
        </p:nvSpPr>
        <p:spPr>
          <a:xfrm>
            <a:off x="-29496" y="0"/>
            <a:ext cx="12221496" cy="646331"/>
          </a:xfrm>
          <a:prstGeom prst="rect">
            <a:avLst/>
          </a:prstGeom>
          <a:noFill/>
        </p:spPr>
        <p:txBody>
          <a:bodyPr wrap="square">
            <a:spAutoFit/>
          </a:bodyPr>
          <a:lstStyle/>
          <a:p>
            <a:r>
              <a:rPr lang="en-IN" sz="3600" b="1" kern="100" dirty="0">
                <a:effectLst/>
                <a:latin typeface="Calibri Light" panose="020F0302020204030204" pitchFamily="34" charset="0"/>
                <a:ea typeface="Calibri" panose="020F0502020204030204" pitchFamily="34" charset="0"/>
                <a:cs typeface="Times New Roman" panose="02020603050405020304" pitchFamily="18" charset="0"/>
              </a:rPr>
              <a:t>INTRODUCTION</a:t>
            </a:r>
            <a:endParaRPr lang="en-IN" sz="3600" dirty="0"/>
          </a:p>
        </p:txBody>
      </p:sp>
    </p:spTree>
    <p:extLst>
      <p:ext uri="{BB962C8B-B14F-4D97-AF65-F5344CB8AC3E}">
        <p14:creationId xmlns:p14="http://schemas.microsoft.com/office/powerpoint/2010/main" val="918895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C2FF99-C027-8D75-40E0-D4939F43FD7F}"/>
              </a:ext>
            </a:extLst>
          </p:cNvPr>
          <p:cNvSpPr txBox="1"/>
          <p:nvPr/>
        </p:nvSpPr>
        <p:spPr>
          <a:xfrm>
            <a:off x="-29496" y="0"/>
            <a:ext cx="12221496" cy="646331"/>
          </a:xfrm>
          <a:prstGeom prst="rect">
            <a:avLst/>
          </a:prstGeom>
          <a:noFill/>
        </p:spPr>
        <p:txBody>
          <a:bodyPr wrap="square">
            <a:spAutoFit/>
          </a:bodyPr>
          <a:lstStyle/>
          <a:p>
            <a:r>
              <a:rPr lang="en-IN" sz="3600" b="1" dirty="0">
                <a:effectLst/>
                <a:latin typeface="Calibri Light" panose="020F0302020204030204" pitchFamily="34" charset="0"/>
                <a:ea typeface="Calibri" panose="020F0502020204030204" pitchFamily="34" charset="0"/>
              </a:rPr>
              <a:t>EVOLUTION OF CYBER THREATS</a:t>
            </a:r>
            <a:endParaRPr lang="en-IN" sz="3600" dirty="0"/>
          </a:p>
        </p:txBody>
      </p:sp>
      <p:sp>
        <p:nvSpPr>
          <p:cNvPr id="4" name="TextBox 3">
            <a:extLst>
              <a:ext uri="{FF2B5EF4-FFF2-40B4-BE49-F238E27FC236}">
                <a16:creationId xmlns:a16="http://schemas.microsoft.com/office/drawing/2014/main" id="{DB6B120C-2F80-B3C2-BEEB-E21649BF147F}"/>
              </a:ext>
            </a:extLst>
          </p:cNvPr>
          <p:cNvSpPr txBox="1"/>
          <p:nvPr/>
        </p:nvSpPr>
        <p:spPr>
          <a:xfrm>
            <a:off x="1" y="775382"/>
            <a:ext cx="9891254" cy="5806526"/>
          </a:xfrm>
          <a:prstGeom prst="rect">
            <a:avLst/>
          </a:prstGeom>
          <a:noFill/>
        </p:spPr>
        <p:txBody>
          <a:bodyPr wrap="square">
            <a:spAutoFit/>
          </a:bodyPr>
          <a:lstStyle/>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Historical Overview: </a:t>
            </a: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This section offers insights into the historical progression of cyber threats, tracing their origins from early viruses and worms to sophisticated cyber-attacks.</a:t>
            </a:r>
            <a:endParaRPr lang="en-IN" kern="100" dirty="0">
              <a:latin typeface="Calibri Light" panose="020F03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Emerging Attack Vectors: </a:t>
            </a: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Exploring the latest tactics employed by cybercriminals, including ransomware, phishing, supply chain attacks, and zero-day exploits.</a:t>
            </a:r>
          </a:p>
          <a:p>
            <a:pPr algn="just">
              <a:lnSpc>
                <a:spcPct val="107000"/>
              </a:lnSpc>
              <a:spcAft>
                <a:spcPts val="800"/>
              </a:spcAft>
            </a:pP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Mitigation Techniques: </a:t>
            </a: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This segment delves into contemporary approaches and tools for mitigating cyber threats, encompassing strategies such as network segmentation, encryption, multi-factor authentication, and behaviour-based anomaly detection.</a:t>
            </a:r>
          </a:p>
          <a:p>
            <a:pPr algn="just">
              <a:lnSpc>
                <a:spcPct val="107000"/>
              </a:lnSpc>
              <a:spcAft>
                <a:spcPts val="800"/>
              </a:spcAft>
            </a:pP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Future Forecasting: </a:t>
            </a: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Anticipating potential future cyber threats based on current trends and technological advancements.</a:t>
            </a:r>
          </a:p>
          <a:p>
            <a:pPr algn="just">
              <a:lnSpc>
                <a:spcPct val="107000"/>
              </a:lnSpc>
              <a:spcAft>
                <a:spcPts val="800"/>
              </a:spcAft>
            </a:pP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Robust Cyber Defence Strategies: </a:t>
            </a: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Providing practical recommendations for organizations to bolster their cyber defence posture, encompassing initiatives such as comprehensive employee training programs, threat intelligence sharing partnerships, incident response readiness, and continuous security assessments.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760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99E3F06-F7B2-E980-57EB-11759A24EE5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5806" y="1714458"/>
            <a:ext cx="9379974" cy="3429083"/>
          </a:xfrm>
          <a:prstGeom prst="rect">
            <a:avLst/>
          </a:prstGeom>
          <a:noFill/>
          <a:ln>
            <a:noFill/>
          </a:ln>
        </p:spPr>
      </p:pic>
      <p:sp>
        <p:nvSpPr>
          <p:cNvPr id="3" name="TextBox 2">
            <a:extLst>
              <a:ext uri="{FF2B5EF4-FFF2-40B4-BE49-F238E27FC236}">
                <a16:creationId xmlns:a16="http://schemas.microsoft.com/office/drawing/2014/main" id="{0EC03986-E71F-3C2F-5507-BA4D98923876}"/>
              </a:ext>
            </a:extLst>
          </p:cNvPr>
          <p:cNvSpPr txBox="1"/>
          <p:nvPr/>
        </p:nvSpPr>
        <p:spPr>
          <a:xfrm>
            <a:off x="-29496" y="0"/>
            <a:ext cx="12221496" cy="646331"/>
          </a:xfrm>
          <a:prstGeom prst="rect">
            <a:avLst/>
          </a:prstGeom>
          <a:noFill/>
        </p:spPr>
        <p:txBody>
          <a:bodyPr wrap="square">
            <a:spAutoFit/>
          </a:bodyPr>
          <a:lstStyle/>
          <a:p>
            <a:r>
              <a:rPr lang="en-IN" sz="3600" b="1" dirty="0">
                <a:effectLst/>
                <a:latin typeface="Calibri Light" panose="020F0302020204030204" pitchFamily="34" charset="0"/>
                <a:ea typeface="Calibri" panose="020F0502020204030204" pitchFamily="34" charset="0"/>
              </a:rPr>
              <a:t>CYBER SECURITY HISTORY TIMELINE</a:t>
            </a:r>
            <a:endParaRPr lang="en-IN" sz="4800" dirty="0"/>
          </a:p>
        </p:txBody>
      </p:sp>
    </p:spTree>
    <p:extLst>
      <p:ext uri="{BB962C8B-B14F-4D97-AF65-F5344CB8AC3E}">
        <p14:creationId xmlns:p14="http://schemas.microsoft.com/office/powerpoint/2010/main" val="37607407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A65253F-15F3-0896-1180-9EDFED2E962F}"/>
              </a:ext>
            </a:extLst>
          </p:cNvPr>
          <p:cNvSpPr txBox="1"/>
          <p:nvPr/>
        </p:nvSpPr>
        <p:spPr>
          <a:xfrm>
            <a:off x="0" y="0"/>
            <a:ext cx="12192000" cy="646331"/>
          </a:xfrm>
          <a:prstGeom prst="rect">
            <a:avLst/>
          </a:prstGeom>
          <a:noFill/>
        </p:spPr>
        <p:txBody>
          <a:bodyPr wrap="square">
            <a:spAutoFit/>
          </a:bodyPr>
          <a:lstStyle/>
          <a:p>
            <a:r>
              <a:rPr lang="en-IN" sz="3600" b="1" dirty="0">
                <a:effectLst/>
                <a:latin typeface="Calibri Light" panose="020F0302020204030204" pitchFamily="34" charset="0"/>
                <a:ea typeface="Calibri" panose="020F0502020204030204" pitchFamily="34" charset="0"/>
              </a:rPr>
              <a:t>MODERN CYBER THREAT LANDSCAPE</a:t>
            </a:r>
            <a:endParaRPr lang="en-IN" sz="3600" dirty="0"/>
          </a:p>
        </p:txBody>
      </p:sp>
      <p:sp>
        <p:nvSpPr>
          <p:cNvPr id="5" name="TextBox 4">
            <a:extLst>
              <a:ext uri="{FF2B5EF4-FFF2-40B4-BE49-F238E27FC236}">
                <a16:creationId xmlns:a16="http://schemas.microsoft.com/office/drawing/2014/main" id="{734B5311-6180-6CFD-D2AC-F02AA84AFB28}"/>
              </a:ext>
            </a:extLst>
          </p:cNvPr>
          <p:cNvSpPr txBox="1"/>
          <p:nvPr/>
        </p:nvSpPr>
        <p:spPr>
          <a:xfrm>
            <a:off x="0" y="821224"/>
            <a:ext cx="9920748" cy="5608843"/>
          </a:xfrm>
          <a:prstGeom prst="rect">
            <a:avLst/>
          </a:prstGeom>
          <a:noFill/>
        </p:spPr>
        <p:txBody>
          <a:bodyPr wrap="square">
            <a:spAutoFit/>
          </a:bodyPr>
          <a:lstStyle/>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The modern cyber threat landscape is dynamic, with cybercriminals continuously evolving their tactics to exploit vulnerabilities in systems and networks. </a:t>
            </a:r>
          </a:p>
          <a:p>
            <a:pPr algn="just">
              <a:lnSpc>
                <a:spcPct val="107000"/>
              </a:lnSpc>
              <a:spcAft>
                <a:spcPts val="800"/>
              </a:spcAft>
            </a:pPr>
            <a:endParaRPr lang="en-IN" kern="100" dirty="0">
              <a:latin typeface="Calibri Light" panose="020F03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Attack vectors such as ransomware, phishing, and social engineering are becoming increasingly sophisticated, targeting individuals, businesses, and even critical infrastructure.</a:t>
            </a:r>
          </a:p>
          <a:p>
            <a:pPr algn="just">
              <a:lnSpc>
                <a:spcPct val="107000"/>
              </a:lnSpc>
              <a:spcAft>
                <a:spcPts val="800"/>
              </a:spcAft>
            </a:pP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Moreover, the proliferation of Internet of Things (IoT) devices has expanded the attack surface, allowing malicious actors to harness insecure devices for large-scale attacks. </a:t>
            </a:r>
          </a:p>
          <a:p>
            <a:pPr algn="just">
              <a:lnSpc>
                <a:spcPct val="107000"/>
              </a:lnSpc>
              <a:spcAft>
                <a:spcPts val="800"/>
              </a:spcAft>
            </a:pPr>
            <a:endParaRPr lang="en-IN" kern="100" dirty="0">
              <a:latin typeface="Calibri Light" panose="020F03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To address these challenges, organizations must employ a multifaceted approach that includes robust threat intelligence, proactive risk management, and advanced technologies like artificial intelligence and machine learning for threat detection and response.</a:t>
            </a: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Looking ahead, the future of cybersecurity will likely be shaped by emerging technologies and evolving threat landscapes, underscoring the importance of continuous adaptation and innovation in cyber defence strategies.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51706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F1DD384-62C8-20EA-3D54-0B5CE1B6BB86}"/>
              </a:ext>
            </a:extLst>
          </p:cNvPr>
          <p:cNvSpPr txBox="1"/>
          <p:nvPr/>
        </p:nvSpPr>
        <p:spPr>
          <a:xfrm>
            <a:off x="0" y="0"/>
            <a:ext cx="12192000" cy="646331"/>
          </a:xfrm>
          <a:prstGeom prst="rect">
            <a:avLst/>
          </a:prstGeom>
          <a:noFill/>
        </p:spPr>
        <p:txBody>
          <a:bodyPr wrap="square">
            <a:spAutoFit/>
          </a:bodyPr>
          <a:lstStyle/>
          <a:p>
            <a:r>
              <a:rPr lang="en-IN" sz="3600" b="1" dirty="0">
                <a:effectLst/>
                <a:latin typeface="Calibri Light" panose="020F0302020204030204" pitchFamily="34" charset="0"/>
                <a:ea typeface="Calibri" panose="020F0502020204030204" pitchFamily="34" charset="0"/>
              </a:rPr>
              <a:t>STRATEGIES OF CYBER SECURITY</a:t>
            </a:r>
            <a:endParaRPr lang="en-IN" sz="3600" dirty="0"/>
          </a:p>
        </p:txBody>
      </p:sp>
      <p:pic>
        <p:nvPicPr>
          <p:cNvPr id="4" name="Picture 3">
            <a:extLst>
              <a:ext uri="{FF2B5EF4-FFF2-40B4-BE49-F238E27FC236}">
                <a16:creationId xmlns:a16="http://schemas.microsoft.com/office/drawing/2014/main" id="{34EDC7F0-D53E-A2DD-6CCC-B3EFFEA82E9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45429" y="1274368"/>
            <a:ext cx="5234417" cy="4309264"/>
          </a:xfrm>
          <a:prstGeom prst="rect">
            <a:avLst/>
          </a:prstGeom>
          <a:noFill/>
          <a:ln>
            <a:noFill/>
          </a:ln>
        </p:spPr>
      </p:pic>
    </p:spTree>
    <p:extLst>
      <p:ext uri="{BB962C8B-B14F-4D97-AF65-F5344CB8AC3E}">
        <p14:creationId xmlns:p14="http://schemas.microsoft.com/office/powerpoint/2010/main" val="2522644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FD37E5B-7E4E-094B-C5F5-87CF80910858}"/>
              </a:ext>
            </a:extLst>
          </p:cNvPr>
          <p:cNvSpPr txBox="1"/>
          <p:nvPr/>
        </p:nvSpPr>
        <p:spPr>
          <a:xfrm>
            <a:off x="0" y="0"/>
            <a:ext cx="12192000" cy="646331"/>
          </a:xfrm>
          <a:prstGeom prst="rect">
            <a:avLst/>
          </a:prstGeom>
          <a:noFill/>
        </p:spPr>
        <p:txBody>
          <a:bodyPr wrap="square">
            <a:spAutoFit/>
          </a:bodyPr>
          <a:lstStyle/>
          <a:p>
            <a:r>
              <a:rPr lang="en-IN" sz="3600" b="1" dirty="0">
                <a:effectLst/>
                <a:latin typeface="Calibri Light" panose="020F0302020204030204" pitchFamily="34" charset="0"/>
                <a:ea typeface="Calibri" panose="020F0502020204030204" pitchFamily="34" charset="0"/>
              </a:rPr>
              <a:t>EMERGING ATTACK VECTORS</a:t>
            </a:r>
            <a:endParaRPr lang="en-IN" sz="3600" dirty="0"/>
          </a:p>
        </p:txBody>
      </p:sp>
      <p:sp>
        <p:nvSpPr>
          <p:cNvPr id="5" name="TextBox 4">
            <a:extLst>
              <a:ext uri="{FF2B5EF4-FFF2-40B4-BE49-F238E27FC236}">
                <a16:creationId xmlns:a16="http://schemas.microsoft.com/office/drawing/2014/main" id="{E5392667-3587-1485-12FA-5F5C974BC53A}"/>
              </a:ext>
            </a:extLst>
          </p:cNvPr>
          <p:cNvSpPr txBox="1"/>
          <p:nvPr/>
        </p:nvSpPr>
        <p:spPr>
          <a:xfrm>
            <a:off x="0" y="886501"/>
            <a:ext cx="9842090" cy="5539145"/>
          </a:xfrm>
          <a:prstGeom prst="rect">
            <a:avLst/>
          </a:prstGeom>
          <a:noFill/>
        </p:spPr>
        <p:txBody>
          <a:bodyPr wrap="square">
            <a:spAutoFit/>
          </a:bodyPr>
          <a:lstStyle/>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Social Engineering Tactics: </a:t>
            </a: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Attackers exploit human psychology through phishing, vishing, and smishing to gain unauthorized access to systems and data.</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Internet of Things (IoT) Vulnerabilities: </a:t>
            </a: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The proliferation of IoT devices introduces new entry points for cyber-attacks, including device hijacking and data interception.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AI and Machine Learning Exploitation:</a:t>
            </a: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 Attackers leverage AI and machine learning algorithms to automate attacks, evade detection, and enhance targeting precision.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Supply Chain Attacks: </a:t>
            </a: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Targeting third-party vendors and suppliers, attackers compromise software and hardware components to infiltrate interconnected systems.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Quantum Computing Threats: </a:t>
            </a: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The advent of quantum computing poses a significant risk to current encryption standards, potentially rendering traditional cryptographic protocols obsolete.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Zero-Day Exploits: </a:t>
            </a: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Exploiting undisclosed vulnerabilities, zero-day attacks can inflict significant damage before patches are developed.</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Ransomware-as-a-Service (RaaS): </a:t>
            </a: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RaaS platforms enable less technically proficient actors to launch ransomware attacks, increasing their prevalence and sophistication.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Blockchain Security Concerns: </a:t>
            </a: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While blockchain offers robustness in some areas, vulnerabilities in smart contracts and decentralized applications present new attack vectors.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47018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C1BE3DC-2F1D-9A9C-7380-489A3DE753F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47319" y="1337775"/>
            <a:ext cx="4556371" cy="4182450"/>
          </a:xfrm>
          <a:prstGeom prst="rect">
            <a:avLst/>
          </a:prstGeom>
          <a:noFill/>
          <a:ln>
            <a:noFill/>
          </a:ln>
        </p:spPr>
      </p:pic>
      <p:sp>
        <p:nvSpPr>
          <p:cNvPr id="4" name="TextBox 3">
            <a:extLst>
              <a:ext uri="{FF2B5EF4-FFF2-40B4-BE49-F238E27FC236}">
                <a16:creationId xmlns:a16="http://schemas.microsoft.com/office/drawing/2014/main" id="{788C283C-F307-4FC5-F1BD-4352E7950B29}"/>
              </a:ext>
            </a:extLst>
          </p:cNvPr>
          <p:cNvSpPr txBox="1"/>
          <p:nvPr/>
        </p:nvSpPr>
        <p:spPr>
          <a:xfrm>
            <a:off x="0" y="0"/>
            <a:ext cx="12192000" cy="646331"/>
          </a:xfrm>
          <a:prstGeom prst="rect">
            <a:avLst/>
          </a:prstGeom>
          <a:noFill/>
        </p:spPr>
        <p:txBody>
          <a:bodyPr wrap="square">
            <a:spAutoFit/>
          </a:bodyPr>
          <a:lstStyle/>
          <a:p>
            <a:r>
              <a:rPr lang="en-IN" sz="3600" b="1" dirty="0">
                <a:effectLst/>
                <a:latin typeface="Calibri Light" panose="020F0302020204030204" pitchFamily="34" charset="0"/>
                <a:ea typeface="Calibri" panose="020F0502020204030204" pitchFamily="34" charset="0"/>
              </a:rPr>
              <a:t>TYPES OF CYBER ATTACKS</a:t>
            </a:r>
            <a:endParaRPr lang="en-IN" sz="3600" dirty="0"/>
          </a:p>
        </p:txBody>
      </p:sp>
    </p:spTree>
    <p:extLst>
      <p:ext uri="{BB962C8B-B14F-4D97-AF65-F5344CB8AC3E}">
        <p14:creationId xmlns:p14="http://schemas.microsoft.com/office/powerpoint/2010/main" val="39363244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4349D9D-F73C-1CFC-419B-40F9FED46CFD}"/>
              </a:ext>
            </a:extLst>
          </p:cNvPr>
          <p:cNvSpPr txBox="1"/>
          <p:nvPr/>
        </p:nvSpPr>
        <p:spPr>
          <a:xfrm>
            <a:off x="-4916" y="0"/>
            <a:ext cx="12196916" cy="646331"/>
          </a:xfrm>
          <a:prstGeom prst="rect">
            <a:avLst/>
          </a:prstGeom>
          <a:noFill/>
        </p:spPr>
        <p:txBody>
          <a:bodyPr wrap="square">
            <a:spAutoFit/>
          </a:bodyPr>
          <a:lstStyle/>
          <a:p>
            <a:r>
              <a:rPr lang="en-IN" sz="3600" b="1" dirty="0">
                <a:effectLst/>
                <a:latin typeface="Calibri Light" panose="020F0302020204030204" pitchFamily="34" charset="0"/>
                <a:ea typeface="Calibri" panose="020F0502020204030204" pitchFamily="34" charset="0"/>
              </a:rPr>
              <a:t>MITIGATION TECHNIQUES</a:t>
            </a:r>
            <a:endParaRPr lang="en-IN" sz="3600" dirty="0"/>
          </a:p>
        </p:txBody>
      </p:sp>
      <p:sp>
        <p:nvSpPr>
          <p:cNvPr id="5" name="TextBox 4">
            <a:extLst>
              <a:ext uri="{FF2B5EF4-FFF2-40B4-BE49-F238E27FC236}">
                <a16:creationId xmlns:a16="http://schemas.microsoft.com/office/drawing/2014/main" id="{7B2CEFAF-9E9B-E0F5-0351-14AC8789B19F}"/>
              </a:ext>
            </a:extLst>
          </p:cNvPr>
          <p:cNvSpPr txBox="1"/>
          <p:nvPr/>
        </p:nvSpPr>
        <p:spPr>
          <a:xfrm>
            <a:off x="1986117" y="1246447"/>
            <a:ext cx="8455742" cy="4365106"/>
          </a:xfrm>
          <a:prstGeom prst="rect">
            <a:avLst/>
          </a:prstGeom>
          <a:noFill/>
        </p:spPr>
        <p:txBody>
          <a:bodyPr wrap="square">
            <a:spAutoFit/>
          </a:bodyPr>
          <a:lstStyle/>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User Education and Awareness</a:t>
            </a: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Patch Management</a:t>
            </a:r>
            <a:endParaRPr lang="en-IN" b="1" kern="100" dirty="0">
              <a:latin typeface="Calibri Light" panose="020F03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Network Segmentation</a:t>
            </a:r>
            <a:endParaRPr lang="en-IN" b="1" kern="100" dirty="0">
              <a:latin typeface="Calibri Light" panose="020F03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Implementing Multi-Factor Authentication (MFA)</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Incident Response Planning</a:t>
            </a:r>
          </a:p>
          <a:p>
            <a:pPr algn="just">
              <a:lnSpc>
                <a:spcPct val="107000"/>
              </a:lnSpc>
              <a:spcAft>
                <a:spcPts val="800"/>
              </a:spcAft>
            </a:pPr>
            <a:endParaRPr lang="en-IN" sz="1800" b="1" kern="100" dirty="0">
              <a:effectLst/>
              <a:latin typeface="Calibri Light" panose="020F03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Threat Intelligence Integration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407455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F6FC5F1-F389-09D5-10DA-4877BD248C7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57314" y="1327456"/>
            <a:ext cx="8067620" cy="4227769"/>
          </a:xfrm>
          <a:prstGeom prst="rect">
            <a:avLst/>
          </a:prstGeom>
          <a:noFill/>
          <a:ln>
            <a:noFill/>
          </a:ln>
        </p:spPr>
      </p:pic>
      <p:sp>
        <p:nvSpPr>
          <p:cNvPr id="4" name="TextBox 3">
            <a:extLst>
              <a:ext uri="{FF2B5EF4-FFF2-40B4-BE49-F238E27FC236}">
                <a16:creationId xmlns:a16="http://schemas.microsoft.com/office/drawing/2014/main" id="{A2E6AB3C-0594-F896-B7C8-191AB2B1E9B3}"/>
              </a:ext>
            </a:extLst>
          </p:cNvPr>
          <p:cNvSpPr txBox="1"/>
          <p:nvPr/>
        </p:nvSpPr>
        <p:spPr>
          <a:xfrm>
            <a:off x="-4916" y="0"/>
            <a:ext cx="12196916" cy="646331"/>
          </a:xfrm>
          <a:prstGeom prst="rect">
            <a:avLst/>
          </a:prstGeom>
          <a:noFill/>
        </p:spPr>
        <p:txBody>
          <a:bodyPr wrap="square">
            <a:spAutoFit/>
          </a:bodyPr>
          <a:lstStyle/>
          <a:p>
            <a:r>
              <a:rPr lang="en-IN" sz="3600" b="1" dirty="0">
                <a:effectLst/>
                <a:latin typeface="Calibri Light" panose="020F0302020204030204" pitchFamily="34" charset="0"/>
                <a:ea typeface="Calibri" panose="020F0502020204030204" pitchFamily="34" charset="0"/>
              </a:rPr>
              <a:t>ATTACK MITIGATION</a:t>
            </a:r>
            <a:endParaRPr lang="en-IN" sz="3600" dirty="0"/>
          </a:p>
        </p:txBody>
      </p:sp>
    </p:spTree>
    <p:extLst>
      <p:ext uri="{BB962C8B-B14F-4D97-AF65-F5344CB8AC3E}">
        <p14:creationId xmlns:p14="http://schemas.microsoft.com/office/powerpoint/2010/main" val="31181806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77B450-8126-1069-FA0E-602980E7BF85}"/>
              </a:ext>
            </a:extLst>
          </p:cNvPr>
          <p:cNvSpPr txBox="1"/>
          <p:nvPr/>
        </p:nvSpPr>
        <p:spPr>
          <a:xfrm>
            <a:off x="-4916" y="0"/>
            <a:ext cx="12196916" cy="646331"/>
          </a:xfrm>
          <a:prstGeom prst="rect">
            <a:avLst/>
          </a:prstGeom>
          <a:noFill/>
        </p:spPr>
        <p:txBody>
          <a:bodyPr wrap="square">
            <a:spAutoFit/>
          </a:bodyPr>
          <a:lstStyle/>
          <a:p>
            <a:r>
              <a:rPr lang="en-IN" sz="3600" b="1" dirty="0">
                <a:effectLst/>
                <a:latin typeface="Calibri Light" panose="020F0302020204030204" pitchFamily="34" charset="0"/>
                <a:ea typeface="Calibri" panose="020F0502020204030204" pitchFamily="34" charset="0"/>
              </a:rPr>
              <a:t>FUTURE FORECASTING AND TRENDS</a:t>
            </a:r>
            <a:endParaRPr lang="en-IN" sz="3600" dirty="0"/>
          </a:p>
        </p:txBody>
      </p:sp>
      <p:sp>
        <p:nvSpPr>
          <p:cNvPr id="5" name="TextBox 4">
            <a:extLst>
              <a:ext uri="{FF2B5EF4-FFF2-40B4-BE49-F238E27FC236}">
                <a16:creationId xmlns:a16="http://schemas.microsoft.com/office/drawing/2014/main" id="{D1889BF6-CDFA-6E36-C30A-6D628994F61F}"/>
              </a:ext>
            </a:extLst>
          </p:cNvPr>
          <p:cNvSpPr txBox="1"/>
          <p:nvPr/>
        </p:nvSpPr>
        <p:spPr>
          <a:xfrm>
            <a:off x="2792360" y="1634606"/>
            <a:ext cx="6388509" cy="3435621"/>
          </a:xfrm>
          <a:prstGeom prst="rect">
            <a:avLst/>
          </a:prstGeom>
          <a:noFill/>
        </p:spPr>
        <p:txBody>
          <a:bodyPr wrap="square">
            <a:spAutoFit/>
          </a:bodyPr>
          <a:lstStyle/>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AI-Powered Attacks</a:t>
            </a:r>
            <a:endParaRPr lang="en-IN" b="1" kern="100" dirty="0">
              <a:latin typeface="Calibri Light" panose="020F03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IoT Vulnerabilities</a:t>
            </a:r>
            <a:endParaRPr lang="en-IN" b="1" kern="100" dirty="0">
              <a:latin typeface="Calibri Light" panose="020F03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Supply Chain Attacks</a:t>
            </a:r>
            <a:endParaRPr lang="en-IN" b="1" kern="100" dirty="0">
              <a:latin typeface="Calibri Light" panose="020F03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Quantum Computing Risks and Defences</a:t>
            </a:r>
          </a:p>
          <a:p>
            <a:pPr algn="just">
              <a:lnSpc>
                <a:spcPct val="107000"/>
              </a:lnSpc>
              <a:spcAft>
                <a:spcPts val="800"/>
              </a:spcAft>
            </a:pP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b="1" kern="100" dirty="0">
                <a:effectLst/>
                <a:latin typeface="Calibri Light" panose="020F0302020204030204" pitchFamily="34" charset="0"/>
                <a:ea typeface="Calibri" panose="020F0502020204030204" pitchFamily="34" charset="0"/>
                <a:cs typeface="Times New Roman" panose="02020603050405020304" pitchFamily="18" charset="0"/>
              </a:rPr>
              <a:t>Ransomware-as-a-Service (RaaS)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175649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0F30E7-D337-96C0-A84A-57E180EF9B74}"/>
              </a:ext>
            </a:extLst>
          </p:cNvPr>
          <p:cNvSpPr txBox="1"/>
          <p:nvPr/>
        </p:nvSpPr>
        <p:spPr>
          <a:xfrm>
            <a:off x="0" y="0"/>
            <a:ext cx="12192000" cy="646331"/>
          </a:xfrm>
          <a:prstGeom prst="rect">
            <a:avLst/>
          </a:prstGeom>
          <a:noFill/>
        </p:spPr>
        <p:txBody>
          <a:bodyPr wrap="square">
            <a:spAutoFit/>
          </a:bodyPr>
          <a:lstStyle/>
          <a:p>
            <a:r>
              <a:rPr lang="en-IN" sz="3600" b="1" dirty="0">
                <a:effectLst/>
                <a:latin typeface="Calibri Light" panose="020F0302020204030204" pitchFamily="34" charset="0"/>
                <a:ea typeface="Calibri" panose="020F0502020204030204" pitchFamily="34" charset="0"/>
              </a:rPr>
              <a:t>CONCLUSION</a:t>
            </a:r>
            <a:endParaRPr lang="en-IN" sz="3600" dirty="0"/>
          </a:p>
        </p:txBody>
      </p:sp>
      <p:sp>
        <p:nvSpPr>
          <p:cNvPr id="5" name="TextBox 4">
            <a:extLst>
              <a:ext uri="{FF2B5EF4-FFF2-40B4-BE49-F238E27FC236}">
                <a16:creationId xmlns:a16="http://schemas.microsoft.com/office/drawing/2014/main" id="{5015B6A9-CB15-EC8D-07DD-799A46C97B1D}"/>
              </a:ext>
            </a:extLst>
          </p:cNvPr>
          <p:cNvSpPr txBox="1"/>
          <p:nvPr/>
        </p:nvSpPr>
        <p:spPr>
          <a:xfrm>
            <a:off x="0" y="867161"/>
            <a:ext cx="9861755" cy="5641737"/>
          </a:xfrm>
          <a:prstGeom prst="rect">
            <a:avLst/>
          </a:prstGeom>
          <a:noFill/>
        </p:spPr>
        <p:txBody>
          <a:bodyPr wrap="square">
            <a:spAutoFit/>
          </a:bodyPr>
          <a:lstStyle/>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"The Evolution of Cyber Threats" provides a thorough exploration of the rapidly changing landscape of cyber threats, offering insights into emerging attack vectors, effective mitigation techniques, and future forecasting for robust cyber defence strategies.</a:t>
            </a:r>
          </a:p>
          <a:p>
            <a:pPr algn="just">
              <a:lnSpc>
                <a:spcPct val="107000"/>
              </a:lnSpc>
              <a:spcAft>
                <a:spcPts val="800"/>
              </a:spcAft>
            </a:pPr>
            <a:endParaRPr lang="en-IN" sz="1800" kern="100" dirty="0">
              <a:effectLst/>
              <a:latin typeface="Calibri Light" panose="020F03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By delving into the intricacies of evolving tactics employed by malicious entities, the text underscores the critical need for proactive measures to counter these threats effectively.</a:t>
            </a:r>
          </a:p>
          <a:p>
            <a:pPr algn="just">
              <a:lnSpc>
                <a:spcPct val="107000"/>
              </a:lnSpc>
              <a:spcAft>
                <a:spcPts val="800"/>
              </a:spcAft>
            </a:pPr>
            <a:endParaRPr lang="en-IN" sz="1800" kern="100" dirty="0">
              <a:effectLst/>
              <a:latin typeface="Calibri Light" panose="020F03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It emphasizes the importance of leveraging advanced technologies, fostering collaboration among stakeholders, and promoting a culture of cybersecurity awareness to stay ahead of evolving threats.</a:t>
            </a:r>
          </a:p>
          <a:p>
            <a:pPr algn="just">
              <a:lnSpc>
                <a:spcPct val="107000"/>
              </a:lnSpc>
              <a:spcAft>
                <a:spcPts val="800"/>
              </a:spcAft>
            </a:pPr>
            <a:endParaRPr lang="en-IN" sz="1800" kern="100" dirty="0">
              <a:effectLst/>
              <a:latin typeface="Calibri Light" panose="020F03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Furthermore, the text highlights the significance of continuous adaptation and innovation in cybersecurity practices, stressing the importance of ongoing education, research, and strategic planning.</a:t>
            </a:r>
          </a:p>
          <a:p>
            <a:pPr algn="just">
              <a:lnSpc>
                <a:spcPct val="107000"/>
              </a:lnSpc>
              <a:spcAft>
                <a:spcPts val="800"/>
              </a:spcAft>
            </a:pPr>
            <a:endParaRPr lang="en-IN" sz="1800" kern="100" dirty="0">
              <a:effectLst/>
              <a:latin typeface="Calibri Light" panose="020F03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kern="100" dirty="0">
                <a:effectLst/>
                <a:latin typeface="Calibri Light" panose="020F0302020204030204" pitchFamily="34" charset="0"/>
                <a:ea typeface="Calibri" panose="020F0502020204030204" pitchFamily="34" charset="0"/>
                <a:cs typeface="Times New Roman" panose="02020603050405020304" pitchFamily="18" charset="0"/>
              </a:rPr>
              <a:t>By embracing these principles and adopting a holistic approach to cyber defence, organizations can enhance their resilience and effectively safeguard their digital assets against ever-evolving cyber threats, ensuring the integrity and security of global networks.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606822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C4D7CD-BD0E-E3F5-F8E8-20106E30515B}"/>
              </a:ext>
            </a:extLst>
          </p:cNvPr>
          <p:cNvSpPr txBox="1"/>
          <p:nvPr/>
        </p:nvSpPr>
        <p:spPr>
          <a:xfrm>
            <a:off x="0" y="0"/>
            <a:ext cx="12192000" cy="646331"/>
          </a:xfrm>
          <a:prstGeom prst="rect">
            <a:avLst/>
          </a:prstGeom>
          <a:noFill/>
        </p:spPr>
        <p:txBody>
          <a:bodyPr wrap="square">
            <a:spAutoFit/>
          </a:bodyPr>
          <a:lstStyle/>
          <a:p>
            <a:r>
              <a:rPr lang="en-IN" sz="3600" b="1" dirty="0">
                <a:effectLst/>
                <a:latin typeface="Calibri Light" panose="020F0302020204030204" pitchFamily="34" charset="0"/>
                <a:ea typeface="Calibri" panose="020F0502020204030204" pitchFamily="34" charset="0"/>
              </a:rPr>
              <a:t>REFERENCES</a:t>
            </a:r>
            <a:endParaRPr lang="en-IN" sz="3600" dirty="0"/>
          </a:p>
        </p:txBody>
      </p:sp>
      <p:sp>
        <p:nvSpPr>
          <p:cNvPr id="5" name="TextBox 4">
            <a:extLst>
              <a:ext uri="{FF2B5EF4-FFF2-40B4-BE49-F238E27FC236}">
                <a16:creationId xmlns:a16="http://schemas.microsoft.com/office/drawing/2014/main" id="{53349111-BDFC-3207-3D7A-FD4EE6375BD4}"/>
              </a:ext>
            </a:extLst>
          </p:cNvPr>
          <p:cNvSpPr txBox="1"/>
          <p:nvPr/>
        </p:nvSpPr>
        <p:spPr>
          <a:xfrm>
            <a:off x="0" y="779956"/>
            <a:ext cx="12192000" cy="6075446"/>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Anderson, R., &amp; Moore, T. (2006). The economics of information security. Science, 314(5799), 610-613.</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1400" kern="100" dirty="0" err="1">
                <a:effectLst/>
                <a:latin typeface="Calibri Light" panose="020F0302020204030204" pitchFamily="34" charset="0"/>
                <a:ea typeface="Calibri" panose="020F0502020204030204" pitchFamily="34" charset="0"/>
                <a:cs typeface="Times New Roman" panose="02020603050405020304" pitchFamily="18" charset="0"/>
              </a:rPr>
              <a:t>Scarfone</a:t>
            </a: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 K., &amp; Mell, P. (2007). Guide to intrusion detection and prevention systems (IDPS). National Institute of Standards and Technology (NIST), Special Publication, 800(94).</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Duan, X., Gu, G., &amp; Yin, H. (2012). A survey on sensor-based threat detection in cyber–physical systems. IEEE Communications Surveys &amp; Tutorials, 15(1), 22-36.</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Cavusoglu, H., Mishra, B., &amp; Raghunathan, S. (2004). The effect of internet security breach announcements on market value: Capital market reactions for breached firms and internet security developers. International Journal of Electronic Commerce, 9(1), 70-104.</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Goel, S., &amp; Bushnell, L. (2012). Cyber–physical security of a smart grid infrastructure. Proceedings of the IEEE, 100(Special Centennial Issue), 210-224.</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Stock, J. H., &amp; Watson, M. W. (2003). Introduction to econometrics (Vol. 2). Boston: Addison Wesley.</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Moore, T., Clayton, R., Anderson, R., &amp; Stern, H. (2009). The economics of online crime. Journal of Economic Perspectives, 23(3), 3-20.</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Kshetri, N. (2007). Cybercrime and developing nations: Challenges and cases. Hershey, PA: IGI Global.</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Roman, R., Zhou, J., &amp; Lopez, J. (2013). On the features and challenges of security and privacy in distributed internet of things. Computer Networks, 57(10), 2266-2279.</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1400" kern="100" dirty="0" err="1">
                <a:effectLst/>
                <a:latin typeface="Calibri Light" panose="020F0302020204030204" pitchFamily="34" charset="0"/>
                <a:ea typeface="Calibri" panose="020F0502020204030204" pitchFamily="34" charset="0"/>
                <a:cs typeface="Times New Roman" panose="02020603050405020304" pitchFamily="18" charset="0"/>
              </a:rPr>
              <a:t>Scarfone</a:t>
            </a: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 K., &amp; Souppaya, M. (2013). Guide to enterprise telework, remote access, and bring your own device (BYOD) security. National Institute of Standards and Technology (NIST), Special Publication, 800(114).</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Ransbotham, S., Mitra, S., &amp; Ramsey, J. (2009). Measuring the security risk of software vulnerabilities: A case study of the MITRE corporation. Information Systems Research, 20(1), 132-151.</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Kshetri, N. (2010). Global perspectives on e-commerce taxation law. Hershey, PA: IGI Global.</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Yang, Y., Zhang, Q., &amp; Zhong, Y. (2013). Cloud computing research and development trend. Journal of Cloud Computing: Advances, Systems and Applications, 2(1), 10.</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Kabir, M. N., Hasan, R., Ahamed, S. I., &amp; Rafi, M. M. (2012). Cyber security in the cloud: A survey. Proceedings of the International Conference on Advances in Computing, Communications and Informatics (ICACCI), Chennai, India (pp. 156-161).</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Kannan, K. N., &amp; Ganesh, P. K. (2012). Cyber warfare: An analysis of the means and motives of selected nations. International Journal of Cyber Warfare and Terrorism (IJCWT), 2(4), 44-58.</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Krishna, A., &amp; </a:t>
            </a:r>
            <a:r>
              <a:rPr lang="en-IN" sz="1400" kern="100" dirty="0" err="1">
                <a:effectLst/>
                <a:latin typeface="Calibri Light" panose="020F0302020204030204" pitchFamily="34" charset="0"/>
                <a:ea typeface="Calibri" panose="020F0502020204030204" pitchFamily="34" charset="0"/>
                <a:cs typeface="Times New Roman" panose="02020603050405020304" pitchFamily="18" charset="0"/>
              </a:rPr>
              <a:t>Sahasrabudhe</a:t>
            </a: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 M. (2013). The internet of things: A survey. International Journal of Computer Science and Information Technologies, 4(5), 612-615.</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1400" kern="100" dirty="0">
                <a:effectLst/>
                <a:latin typeface="Calibri Light" panose="020F0302020204030204" pitchFamily="34" charset="0"/>
                <a:ea typeface="Calibri" panose="020F0502020204030204" pitchFamily="34" charset="0"/>
                <a:cs typeface="Times New Roman" panose="02020603050405020304" pitchFamily="18" charset="0"/>
              </a:rPr>
              <a:t>Ristenpart, T., Tromer, E., Shacham, H., &amp; Savage, S. (2009). Hey, you, get off of my cloud: Exploring information leakage in third-party compute clouds. Proceedings of the 16th ACM Conference on Computer and Communications Security, Chicago, Illinois, USA (pp. 199-212).</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2154532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45</TotalTime>
  <Words>1865</Words>
  <Application>Microsoft Office PowerPoint</Application>
  <PresentationFormat>Widescreen</PresentationFormat>
  <Paragraphs>95</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Symbol</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Asif Ali</dc:creator>
  <cp:lastModifiedBy>Asif Ali</cp:lastModifiedBy>
  <cp:revision>2</cp:revision>
  <dcterms:created xsi:type="dcterms:W3CDTF">2024-02-17T18:42:49Z</dcterms:created>
  <dcterms:modified xsi:type="dcterms:W3CDTF">2024-02-20T12:41:16Z</dcterms:modified>
</cp:coreProperties>
</file>