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257" r:id="rId4"/>
    <p:sldId id="258" r:id="rId5"/>
    <p:sldId id="259" r:id="rId6"/>
    <p:sldId id="261" r:id="rId7"/>
    <p:sldId id="262" r:id="rId8"/>
    <p:sldId id="260" r:id="rId9"/>
    <p:sldId id="263" r:id="rId10"/>
    <p:sldId id="264" r:id="rId11"/>
    <p:sldId id="265" r:id="rId12"/>
    <p:sldId id="266" r:id="rId13"/>
    <p:sldId id="267" r:id="rId14"/>
    <p:sldId id="268" r:id="rId15"/>
    <p:sldId id="26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8F6F6957-B901-4C5C-9D04-96D5B16CEDC0}">
          <p14:sldIdLst>
            <p14:sldId id="256"/>
            <p14:sldId id="270"/>
            <p14:sldId id="257"/>
            <p14:sldId id="258"/>
            <p14:sldId id="259"/>
            <p14:sldId id="261"/>
            <p14:sldId id="262"/>
            <p14:sldId id="260"/>
            <p14:sldId id="263"/>
            <p14:sldId id="264"/>
            <p14:sldId id="265"/>
            <p14:sldId id="266"/>
            <p14:sldId id="267"/>
            <p14:sldId id="268"/>
            <p14:sldId id="26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90" y="2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1EA5C-3127-2296-25BC-52962998B80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5094BBE-95E8-81FA-1EB5-F361F56C23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33F77E6-A1FD-271C-B8D3-5F8A2E198505}"/>
              </a:ext>
            </a:extLst>
          </p:cNvPr>
          <p:cNvSpPr>
            <a:spLocks noGrp="1"/>
          </p:cNvSpPr>
          <p:nvPr>
            <p:ph type="dt" sz="half" idx="10"/>
          </p:nvPr>
        </p:nvSpPr>
        <p:spPr/>
        <p:txBody>
          <a:bodyPr/>
          <a:lstStyle/>
          <a:p>
            <a:fld id="{563D6070-F5F6-42F0-B6E2-E4D9302B6AE6}" type="datetimeFigureOut">
              <a:rPr lang="en-US" smtClean="0"/>
              <a:t>10/15/2024</a:t>
            </a:fld>
            <a:endParaRPr lang="en-US"/>
          </a:p>
        </p:txBody>
      </p:sp>
      <p:sp>
        <p:nvSpPr>
          <p:cNvPr id="5" name="Footer Placeholder 4">
            <a:extLst>
              <a:ext uri="{FF2B5EF4-FFF2-40B4-BE49-F238E27FC236}">
                <a16:creationId xmlns:a16="http://schemas.microsoft.com/office/drawing/2014/main" id="{26882FC7-6D20-B54F-F24B-5F088F651E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83FFB5-9C6A-E20E-E7C1-DB727BF4D805}"/>
              </a:ext>
            </a:extLst>
          </p:cNvPr>
          <p:cNvSpPr>
            <a:spLocks noGrp="1"/>
          </p:cNvSpPr>
          <p:nvPr>
            <p:ph type="sldNum" sz="quarter" idx="12"/>
          </p:nvPr>
        </p:nvSpPr>
        <p:spPr/>
        <p:txBody>
          <a:bodyPr/>
          <a:lstStyle/>
          <a:p>
            <a:fld id="{4D1910A5-54C6-4BF2-BD59-E0037B9766EA}" type="slidenum">
              <a:rPr lang="en-US" smtClean="0"/>
              <a:t>‹#›</a:t>
            </a:fld>
            <a:endParaRPr lang="en-US"/>
          </a:p>
        </p:txBody>
      </p:sp>
    </p:spTree>
    <p:extLst>
      <p:ext uri="{BB962C8B-B14F-4D97-AF65-F5344CB8AC3E}">
        <p14:creationId xmlns:p14="http://schemas.microsoft.com/office/powerpoint/2010/main" val="17065203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FF47D-92E4-3A5D-548E-8D94533A705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B93A6C1-C987-5FFC-AC53-DE589B38452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A33368-AB7A-831B-6213-1AAF1EA81BF6}"/>
              </a:ext>
            </a:extLst>
          </p:cNvPr>
          <p:cNvSpPr>
            <a:spLocks noGrp="1"/>
          </p:cNvSpPr>
          <p:nvPr>
            <p:ph type="dt" sz="half" idx="10"/>
          </p:nvPr>
        </p:nvSpPr>
        <p:spPr/>
        <p:txBody>
          <a:bodyPr/>
          <a:lstStyle/>
          <a:p>
            <a:fld id="{563D6070-F5F6-42F0-B6E2-E4D9302B6AE6}" type="datetimeFigureOut">
              <a:rPr lang="en-US" smtClean="0"/>
              <a:t>10/15/2024</a:t>
            </a:fld>
            <a:endParaRPr lang="en-US"/>
          </a:p>
        </p:txBody>
      </p:sp>
      <p:sp>
        <p:nvSpPr>
          <p:cNvPr id="5" name="Footer Placeholder 4">
            <a:extLst>
              <a:ext uri="{FF2B5EF4-FFF2-40B4-BE49-F238E27FC236}">
                <a16:creationId xmlns:a16="http://schemas.microsoft.com/office/drawing/2014/main" id="{F54D0B0A-1C17-1D0E-3F81-5FAC01A538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827DA3-F866-9706-28D1-6857584AE0D2}"/>
              </a:ext>
            </a:extLst>
          </p:cNvPr>
          <p:cNvSpPr>
            <a:spLocks noGrp="1"/>
          </p:cNvSpPr>
          <p:nvPr>
            <p:ph type="sldNum" sz="quarter" idx="12"/>
          </p:nvPr>
        </p:nvSpPr>
        <p:spPr/>
        <p:txBody>
          <a:bodyPr/>
          <a:lstStyle/>
          <a:p>
            <a:fld id="{4D1910A5-54C6-4BF2-BD59-E0037B9766EA}" type="slidenum">
              <a:rPr lang="en-US" smtClean="0"/>
              <a:t>‹#›</a:t>
            </a:fld>
            <a:endParaRPr lang="en-US"/>
          </a:p>
        </p:txBody>
      </p:sp>
    </p:spTree>
    <p:extLst>
      <p:ext uri="{BB962C8B-B14F-4D97-AF65-F5344CB8AC3E}">
        <p14:creationId xmlns:p14="http://schemas.microsoft.com/office/powerpoint/2010/main" val="2222262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40F3F-0C8C-4C43-8F5E-8A8A428C405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CB1C467-8F7E-B8AC-39E6-9E759C87F41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80558B-A298-DD1D-7268-6BE880FDF6E1}"/>
              </a:ext>
            </a:extLst>
          </p:cNvPr>
          <p:cNvSpPr>
            <a:spLocks noGrp="1"/>
          </p:cNvSpPr>
          <p:nvPr>
            <p:ph type="dt" sz="half" idx="10"/>
          </p:nvPr>
        </p:nvSpPr>
        <p:spPr/>
        <p:txBody>
          <a:bodyPr/>
          <a:lstStyle/>
          <a:p>
            <a:fld id="{563D6070-F5F6-42F0-B6E2-E4D9302B6AE6}" type="datetimeFigureOut">
              <a:rPr lang="en-US" smtClean="0"/>
              <a:t>10/15/2024</a:t>
            </a:fld>
            <a:endParaRPr lang="en-US"/>
          </a:p>
        </p:txBody>
      </p:sp>
      <p:sp>
        <p:nvSpPr>
          <p:cNvPr id="5" name="Footer Placeholder 4">
            <a:extLst>
              <a:ext uri="{FF2B5EF4-FFF2-40B4-BE49-F238E27FC236}">
                <a16:creationId xmlns:a16="http://schemas.microsoft.com/office/drawing/2014/main" id="{7B0DCBAF-7D97-9458-9C15-E57E7F94A8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4C52EC-C81B-2CF8-1E6B-7EF5CCD3BD58}"/>
              </a:ext>
            </a:extLst>
          </p:cNvPr>
          <p:cNvSpPr>
            <a:spLocks noGrp="1"/>
          </p:cNvSpPr>
          <p:nvPr>
            <p:ph type="sldNum" sz="quarter" idx="12"/>
          </p:nvPr>
        </p:nvSpPr>
        <p:spPr/>
        <p:txBody>
          <a:bodyPr/>
          <a:lstStyle/>
          <a:p>
            <a:fld id="{4D1910A5-54C6-4BF2-BD59-E0037B9766EA}" type="slidenum">
              <a:rPr lang="en-US" smtClean="0"/>
              <a:t>‹#›</a:t>
            </a:fld>
            <a:endParaRPr lang="en-US"/>
          </a:p>
        </p:txBody>
      </p:sp>
    </p:spTree>
    <p:extLst>
      <p:ext uri="{BB962C8B-B14F-4D97-AF65-F5344CB8AC3E}">
        <p14:creationId xmlns:p14="http://schemas.microsoft.com/office/powerpoint/2010/main" val="1274928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F054E-C5C3-C69A-CC3C-0EACE88D394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3DB0A28-2FFC-4CFC-2481-DEBAFB2C7AF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BFC6C71-D9FF-3667-6117-8D92568D7E6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EDB827D-96C9-B7A0-73ED-C4AB22E8DAFC}"/>
              </a:ext>
            </a:extLst>
          </p:cNvPr>
          <p:cNvSpPr>
            <a:spLocks noGrp="1"/>
          </p:cNvSpPr>
          <p:nvPr>
            <p:ph type="dt" sz="half" idx="10"/>
          </p:nvPr>
        </p:nvSpPr>
        <p:spPr/>
        <p:txBody>
          <a:bodyPr/>
          <a:lstStyle/>
          <a:p>
            <a:fld id="{563D6070-F5F6-42F0-B6E2-E4D9302B6AE6}" type="datetimeFigureOut">
              <a:rPr lang="en-US" smtClean="0"/>
              <a:t>10/15/2024</a:t>
            </a:fld>
            <a:endParaRPr lang="en-US"/>
          </a:p>
        </p:txBody>
      </p:sp>
      <p:sp>
        <p:nvSpPr>
          <p:cNvPr id="6" name="Footer Placeholder 5">
            <a:extLst>
              <a:ext uri="{FF2B5EF4-FFF2-40B4-BE49-F238E27FC236}">
                <a16:creationId xmlns:a16="http://schemas.microsoft.com/office/drawing/2014/main" id="{2B6D3A69-5FEA-5776-783C-61C9C49B0C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77AFF05-147F-A61E-676E-37CCCB7034EA}"/>
              </a:ext>
            </a:extLst>
          </p:cNvPr>
          <p:cNvSpPr>
            <a:spLocks noGrp="1"/>
          </p:cNvSpPr>
          <p:nvPr>
            <p:ph type="sldNum" sz="quarter" idx="12"/>
          </p:nvPr>
        </p:nvSpPr>
        <p:spPr/>
        <p:txBody>
          <a:bodyPr/>
          <a:lstStyle/>
          <a:p>
            <a:fld id="{4D1910A5-54C6-4BF2-BD59-E0037B9766EA}" type="slidenum">
              <a:rPr lang="en-US" smtClean="0"/>
              <a:t>‹#›</a:t>
            </a:fld>
            <a:endParaRPr lang="en-US"/>
          </a:p>
        </p:txBody>
      </p:sp>
    </p:spTree>
    <p:extLst>
      <p:ext uri="{BB962C8B-B14F-4D97-AF65-F5344CB8AC3E}">
        <p14:creationId xmlns:p14="http://schemas.microsoft.com/office/powerpoint/2010/main" val="4134623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8FEE9-B0A8-0127-6389-E52E343BED4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26DC21C-2478-C81E-C41A-3ED87215F28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55FEBDF-ACB3-11BD-2E5A-BEA89E42384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1B2E1DB-1859-9322-AA3B-3C39416F8E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559B319-7E45-422A-7306-99663DEF3E6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857B254-C831-C68C-89FE-4F3DE39EEFAC}"/>
              </a:ext>
            </a:extLst>
          </p:cNvPr>
          <p:cNvSpPr>
            <a:spLocks noGrp="1"/>
          </p:cNvSpPr>
          <p:nvPr>
            <p:ph type="dt" sz="half" idx="10"/>
          </p:nvPr>
        </p:nvSpPr>
        <p:spPr/>
        <p:txBody>
          <a:bodyPr/>
          <a:lstStyle/>
          <a:p>
            <a:fld id="{563D6070-F5F6-42F0-B6E2-E4D9302B6AE6}" type="datetimeFigureOut">
              <a:rPr lang="en-US" smtClean="0"/>
              <a:t>10/15/2024</a:t>
            </a:fld>
            <a:endParaRPr lang="en-US"/>
          </a:p>
        </p:txBody>
      </p:sp>
      <p:sp>
        <p:nvSpPr>
          <p:cNvPr id="8" name="Footer Placeholder 7">
            <a:extLst>
              <a:ext uri="{FF2B5EF4-FFF2-40B4-BE49-F238E27FC236}">
                <a16:creationId xmlns:a16="http://schemas.microsoft.com/office/drawing/2014/main" id="{C7260C9D-1987-C744-72A3-7D7BF59174A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776B878-9210-6EBA-1FF0-2ED84CD091C6}"/>
              </a:ext>
            </a:extLst>
          </p:cNvPr>
          <p:cNvSpPr>
            <a:spLocks noGrp="1"/>
          </p:cNvSpPr>
          <p:nvPr>
            <p:ph type="sldNum" sz="quarter" idx="12"/>
          </p:nvPr>
        </p:nvSpPr>
        <p:spPr/>
        <p:txBody>
          <a:bodyPr/>
          <a:lstStyle/>
          <a:p>
            <a:fld id="{4D1910A5-54C6-4BF2-BD59-E0037B9766EA}" type="slidenum">
              <a:rPr lang="en-US" smtClean="0"/>
              <a:t>‹#›</a:t>
            </a:fld>
            <a:endParaRPr lang="en-US"/>
          </a:p>
        </p:txBody>
      </p:sp>
    </p:spTree>
    <p:extLst>
      <p:ext uri="{BB962C8B-B14F-4D97-AF65-F5344CB8AC3E}">
        <p14:creationId xmlns:p14="http://schemas.microsoft.com/office/powerpoint/2010/main" val="1123608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91743-EE65-EFF5-0FF5-105EE70FB3F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09F101C-15D4-7D3F-7BB7-D3BF95163EC4}"/>
              </a:ext>
            </a:extLst>
          </p:cNvPr>
          <p:cNvSpPr>
            <a:spLocks noGrp="1"/>
          </p:cNvSpPr>
          <p:nvPr>
            <p:ph type="dt" sz="half" idx="10"/>
          </p:nvPr>
        </p:nvSpPr>
        <p:spPr/>
        <p:txBody>
          <a:bodyPr/>
          <a:lstStyle/>
          <a:p>
            <a:fld id="{563D6070-F5F6-42F0-B6E2-E4D9302B6AE6}" type="datetimeFigureOut">
              <a:rPr lang="en-US" smtClean="0"/>
              <a:t>10/15/2024</a:t>
            </a:fld>
            <a:endParaRPr lang="en-US"/>
          </a:p>
        </p:txBody>
      </p:sp>
      <p:sp>
        <p:nvSpPr>
          <p:cNvPr id="4" name="Footer Placeholder 3">
            <a:extLst>
              <a:ext uri="{FF2B5EF4-FFF2-40B4-BE49-F238E27FC236}">
                <a16:creationId xmlns:a16="http://schemas.microsoft.com/office/drawing/2014/main" id="{B489C302-A40A-541D-C536-F1356ECDFBA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39072B0-2B2C-804F-A23D-73AFEBE0746C}"/>
              </a:ext>
            </a:extLst>
          </p:cNvPr>
          <p:cNvSpPr>
            <a:spLocks noGrp="1"/>
          </p:cNvSpPr>
          <p:nvPr>
            <p:ph type="sldNum" sz="quarter" idx="12"/>
          </p:nvPr>
        </p:nvSpPr>
        <p:spPr/>
        <p:txBody>
          <a:bodyPr/>
          <a:lstStyle/>
          <a:p>
            <a:fld id="{4D1910A5-54C6-4BF2-BD59-E0037B9766EA}" type="slidenum">
              <a:rPr lang="en-US" smtClean="0"/>
              <a:t>‹#›</a:t>
            </a:fld>
            <a:endParaRPr lang="en-US"/>
          </a:p>
        </p:txBody>
      </p:sp>
    </p:spTree>
    <p:extLst>
      <p:ext uri="{BB962C8B-B14F-4D97-AF65-F5344CB8AC3E}">
        <p14:creationId xmlns:p14="http://schemas.microsoft.com/office/powerpoint/2010/main" val="35203889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AA64AB7-A6C4-0324-9CB7-F4BFB6FF9A4C}"/>
              </a:ext>
            </a:extLst>
          </p:cNvPr>
          <p:cNvSpPr>
            <a:spLocks noGrp="1"/>
          </p:cNvSpPr>
          <p:nvPr>
            <p:ph type="dt" sz="half" idx="10"/>
          </p:nvPr>
        </p:nvSpPr>
        <p:spPr/>
        <p:txBody>
          <a:bodyPr/>
          <a:lstStyle/>
          <a:p>
            <a:fld id="{563D6070-F5F6-42F0-B6E2-E4D9302B6AE6}" type="datetimeFigureOut">
              <a:rPr lang="en-US" smtClean="0"/>
              <a:t>10/15/2024</a:t>
            </a:fld>
            <a:endParaRPr lang="en-US"/>
          </a:p>
        </p:txBody>
      </p:sp>
      <p:sp>
        <p:nvSpPr>
          <p:cNvPr id="3" name="Footer Placeholder 2">
            <a:extLst>
              <a:ext uri="{FF2B5EF4-FFF2-40B4-BE49-F238E27FC236}">
                <a16:creationId xmlns:a16="http://schemas.microsoft.com/office/drawing/2014/main" id="{2711FA4F-00D2-1097-8FDC-685FEEE5772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8AACE61-9F20-F5D0-7FA1-0829E8BB5C3C}"/>
              </a:ext>
            </a:extLst>
          </p:cNvPr>
          <p:cNvSpPr>
            <a:spLocks noGrp="1"/>
          </p:cNvSpPr>
          <p:nvPr>
            <p:ph type="sldNum" sz="quarter" idx="12"/>
          </p:nvPr>
        </p:nvSpPr>
        <p:spPr/>
        <p:txBody>
          <a:bodyPr/>
          <a:lstStyle/>
          <a:p>
            <a:fld id="{4D1910A5-54C6-4BF2-BD59-E0037B9766EA}" type="slidenum">
              <a:rPr lang="en-US" smtClean="0"/>
              <a:t>‹#›</a:t>
            </a:fld>
            <a:endParaRPr lang="en-US"/>
          </a:p>
        </p:txBody>
      </p:sp>
    </p:spTree>
    <p:extLst>
      <p:ext uri="{BB962C8B-B14F-4D97-AF65-F5344CB8AC3E}">
        <p14:creationId xmlns:p14="http://schemas.microsoft.com/office/powerpoint/2010/main" val="1360364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0CC13-BEFE-BF4C-B323-BDC65874755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B30F5C-0408-A812-181C-8C06D2DB2BF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BF839E2-87B1-860E-EEE1-9B4268779D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6EAAE3-12C7-CE87-C163-6222606020E6}"/>
              </a:ext>
            </a:extLst>
          </p:cNvPr>
          <p:cNvSpPr>
            <a:spLocks noGrp="1"/>
          </p:cNvSpPr>
          <p:nvPr>
            <p:ph type="dt" sz="half" idx="10"/>
          </p:nvPr>
        </p:nvSpPr>
        <p:spPr/>
        <p:txBody>
          <a:bodyPr/>
          <a:lstStyle/>
          <a:p>
            <a:fld id="{563D6070-F5F6-42F0-B6E2-E4D9302B6AE6}" type="datetimeFigureOut">
              <a:rPr lang="en-US" smtClean="0"/>
              <a:t>10/15/2024</a:t>
            </a:fld>
            <a:endParaRPr lang="en-US"/>
          </a:p>
        </p:txBody>
      </p:sp>
      <p:sp>
        <p:nvSpPr>
          <p:cNvPr id="6" name="Footer Placeholder 5">
            <a:extLst>
              <a:ext uri="{FF2B5EF4-FFF2-40B4-BE49-F238E27FC236}">
                <a16:creationId xmlns:a16="http://schemas.microsoft.com/office/drawing/2014/main" id="{BD49304C-46FE-4272-C929-C58A8A90E2E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5B3BFB0-1EA4-3B70-425B-2CF912F27F5A}"/>
              </a:ext>
            </a:extLst>
          </p:cNvPr>
          <p:cNvSpPr>
            <a:spLocks noGrp="1"/>
          </p:cNvSpPr>
          <p:nvPr>
            <p:ph type="sldNum" sz="quarter" idx="12"/>
          </p:nvPr>
        </p:nvSpPr>
        <p:spPr/>
        <p:txBody>
          <a:bodyPr/>
          <a:lstStyle/>
          <a:p>
            <a:fld id="{4D1910A5-54C6-4BF2-BD59-E0037B9766EA}" type="slidenum">
              <a:rPr lang="en-US" smtClean="0"/>
              <a:t>‹#›</a:t>
            </a:fld>
            <a:endParaRPr lang="en-US"/>
          </a:p>
        </p:txBody>
      </p:sp>
    </p:spTree>
    <p:extLst>
      <p:ext uri="{BB962C8B-B14F-4D97-AF65-F5344CB8AC3E}">
        <p14:creationId xmlns:p14="http://schemas.microsoft.com/office/powerpoint/2010/main" val="35173730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F808C-A8BA-AE1B-AFEF-0B137A4718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24B47FA-4A81-02F0-A1BC-95399DEB778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C2E071A-63C8-81F3-AB26-E1B5FF6E17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F7DDA1-0123-5518-9255-8DBDBF022F9C}"/>
              </a:ext>
            </a:extLst>
          </p:cNvPr>
          <p:cNvSpPr>
            <a:spLocks noGrp="1"/>
          </p:cNvSpPr>
          <p:nvPr>
            <p:ph type="dt" sz="half" idx="10"/>
          </p:nvPr>
        </p:nvSpPr>
        <p:spPr/>
        <p:txBody>
          <a:bodyPr/>
          <a:lstStyle/>
          <a:p>
            <a:fld id="{563D6070-F5F6-42F0-B6E2-E4D9302B6AE6}" type="datetimeFigureOut">
              <a:rPr lang="en-US" smtClean="0"/>
              <a:t>10/15/2024</a:t>
            </a:fld>
            <a:endParaRPr lang="en-US"/>
          </a:p>
        </p:txBody>
      </p:sp>
      <p:sp>
        <p:nvSpPr>
          <p:cNvPr id="6" name="Footer Placeholder 5">
            <a:extLst>
              <a:ext uri="{FF2B5EF4-FFF2-40B4-BE49-F238E27FC236}">
                <a16:creationId xmlns:a16="http://schemas.microsoft.com/office/drawing/2014/main" id="{E9824FAC-C78C-7FFE-BE3B-6448B60FF7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001F73A-6928-392D-C555-375EF9C79C6F}"/>
              </a:ext>
            </a:extLst>
          </p:cNvPr>
          <p:cNvSpPr>
            <a:spLocks noGrp="1"/>
          </p:cNvSpPr>
          <p:nvPr>
            <p:ph type="sldNum" sz="quarter" idx="12"/>
          </p:nvPr>
        </p:nvSpPr>
        <p:spPr/>
        <p:txBody>
          <a:bodyPr/>
          <a:lstStyle/>
          <a:p>
            <a:fld id="{4D1910A5-54C6-4BF2-BD59-E0037B9766EA}" type="slidenum">
              <a:rPr lang="en-US" smtClean="0"/>
              <a:t>‹#›</a:t>
            </a:fld>
            <a:endParaRPr lang="en-US"/>
          </a:p>
        </p:txBody>
      </p:sp>
    </p:spTree>
    <p:extLst>
      <p:ext uri="{BB962C8B-B14F-4D97-AF65-F5344CB8AC3E}">
        <p14:creationId xmlns:p14="http://schemas.microsoft.com/office/powerpoint/2010/main" val="957070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8D2B9-FE41-A39B-D691-E6AAB5B258B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0C53985-4178-CA50-66DC-0C1FEC9DC8C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1A5451-7464-C680-A2B6-8F2562BF4384}"/>
              </a:ext>
            </a:extLst>
          </p:cNvPr>
          <p:cNvSpPr>
            <a:spLocks noGrp="1"/>
          </p:cNvSpPr>
          <p:nvPr>
            <p:ph type="dt" sz="half" idx="10"/>
          </p:nvPr>
        </p:nvSpPr>
        <p:spPr/>
        <p:txBody>
          <a:bodyPr/>
          <a:lstStyle/>
          <a:p>
            <a:fld id="{563D6070-F5F6-42F0-B6E2-E4D9302B6AE6}" type="datetimeFigureOut">
              <a:rPr lang="en-US" smtClean="0"/>
              <a:t>10/15/2024</a:t>
            </a:fld>
            <a:endParaRPr lang="en-US"/>
          </a:p>
        </p:txBody>
      </p:sp>
      <p:sp>
        <p:nvSpPr>
          <p:cNvPr id="5" name="Footer Placeholder 4">
            <a:extLst>
              <a:ext uri="{FF2B5EF4-FFF2-40B4-BE49-F238E27FC236}">
                <a16:creationId xmlns:a16="http://schemas.microsoft.com/office/drawing/2014/main" id="{C260C844-5D60-468E-D99C-F1B9798853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5ADD59E-4133-F4D1-D8D3-584B291C3B67}"/>
              </a:ext>
            </a:extLst>
          </p:cNvPr>
          <p:cNvSpPr>
            <a:spLocks noGrp="1"/>
          </p:cNvSpPr>
          <p:nvPr>
            <p:ph type="sldNum" sz="quarter" idx="12"/>
          </p:nvPr>
        </p:nvSpPr>
        <p:spPr/>
        <p:txBody>
          <a:bodyPr/>
          <a:lstStyle/>
          <a:p>
            <a:fld id="{4D1910A5-54C6-4BF2-BD59-E0037B9766EA}" type="slidenum">
              <a:rPr lang="en-US" smtClean="0"/>
              <a:t>‹#›</a:t>
            </a:fld>
            <a:endParaRPr lang="en-US"/>
          </a:p>
        </p:txBody>
      </p:sp>
    </p:spTree>
    <p:extLst>
      <p:ext uri="{BB962C8B-B14F-4D97-AF65-F5344CB8AC3E}">
        <p14:creationId xmlns:p14="http://schemas.microsoft.com/office/powerpoint/2010/main" val="34176042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2274D8-C2CA-E86B-BABE-8A62BE5440D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748D07D-6B0C-DF7E-FD08-E0F8D7EC227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AA65FF1-FE4C-DC2D-8B98-2382F6756026}"/>
              </a:ext>
            </a:extLst>
          </p:cNvPr>
          <p:cNvSpPr>
            <a:spLocks noGrp="1"/>
          </p:cNvSpPr>
          <p:nvPr>
            <p:ph type="dt" sz="half" idx="10"/>
          </p:nvPr>
        </p:nvSpPr>
        <p:spPr/>
        <p:txBody>
          <a:bodyPr/>
          <a:lstStyle/>
          <a:p>
            <a:fld id="{563D6070-F5F6-42F0-B6E2-E4D9302B6AE6}" type="datetimeFigureOut">
              <a:rPr lang="en-US" smtClean="0"/>
              <a:t>10/15/2024</a:t>
            </a:fld>
            <a:endParaRPr lang="en-US"/>
          </a:p>
        </p:txBody>
      </p:sp>
      <p:sp>
        <p:nvSpPr>
          <p:cNvPr id="5" name="Footer Placeholder 4">
            <a:extLst>
              <a:ext uri="{FF2B5EF4-FFF2-40B4-BE49-F238E27FC236}">
                <a16:creationId xmlns:a16="http://schemas.microsoft.com/office/drawing/2014/main" id="{53373EF3-ED89-4156-B0E7-43C7733CB8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6811D0-FF47-7B5C-B9F0-122F30E4DDF7}"/>
              </a:ext>
            </a:extLst>
          </p:cNvPr>
          <p:cNvSpPr>
            <a:spLocks noGrp="1"/>
          </p:cNvSpPr>
          <p:nvPr>
            <p:ph type="sldNum" sz="quarter" idx="12"/>
          </p:nvPr>
        </p:nvSpPr>
        <p:spPr/>
        <p:txBody>
          <a:bodyPr/>
          <a:lstStyle/>
          <a:p>
            <a:fld id="{4D1910A5-54C6-4BF2-BD59-E0037B9766EA}" type="slidenum">
              <a:rPr lang="en-US" smtClean="0"/>
              <a:t>‹#›</a:t>
            </a:fld>
            <a:endParaRPr lang="en-US"/>
          </a:p>
        </p:txBody>
      </p:sp>
    </p:spTree>
    <p:extLst>
      <p:ext uri="{BB962C8B-B14F-4D97-AF65-F5344CB8AC3E}">
        <p14:creationId xmlns:p14="http://schemas.microsoft.com/office/powerpoint/2010/main" val="697630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4351E7-45D9-F930-5A91-BF0D4FEBED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014FD10-4A7C-F61B-8894-87366C237E1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416ABE-E9A6-7DF1-BF9A-C21F6B7E3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63D6070-F5F6-42F0-B6E2-E4D9302B6AE6}" type="datetimeFigureOut">
              <a:rPr lang="en-US" smtClean="0"/>
              <a:t>10/15/2024</a:t>
            </a:fld>
            <a:endParaRPr lang="en-US"/>
          </a:p>
        </p:txBody>
      </p:sp>
      <p:sp>
        <p:nvSpPr>
          <p:cNvPr id="5" name="Footer Placeholder 4">
            <a:extLst>
              <a:ext uri="{FF2B5EF4-FFF2-40B4-BE49-F238E27FC236}">
                <a16:creationId xmlns:a16="http://schemas.microsoft.com/office/drawing/2014/main" id="{D298D914-1CFB-91C8-B446-E5024896259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C9EBA1FE-FCE4-E58E-7465-E421B55AD90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D1910A5-54C6-4BF2-BD59-E0037B9766EA}" type="slidenum">
              <a:rPr lang="en-US" smtClean="0"/>
              <a:t>‹#›</a:t>
            </a:fld>
            <a:endParaRPr lang="en-US"/>
          </a:p>
        </p:txBody>
      </p:sp>
    </p:spTree>
    <p:extLst>
      <p:ext uri="{BB962C8B-B14F-4D97-AF65-F5344CB8AC3E}">
        <p14:creationId xmlns:p14="http://schemas.microsoft.com/office/powerpoint/2010/main" val="632108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togetshibn@gmail.com"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9D0FA7-338B-E26F-A547-CBACE7BE6A01}"/>
              </a:ext>
            </a:extLst>
          </p:cNvPr>
          <p:cNvSpPr>
            <a:spLocks noGrp="1"/>
          </p:cNvSpPr>
          <p:nvPr>
            <p:ph type="title"/>
          </p:nvPr>
        </p:nvSpPr>
        <p:spPr>
          <a:xfrm>
            <a:off x="838200" y="823209"/>
            <a:ext cx="10515600" cy="1325563"/>
          </a:xfrm>
        </p:spPr>
        <p:txBody>
          <a:bodyPr>
            <a:normAutofit fontScale="90000"/>
          </a:bodyPr>
          <a:lstStyle/>
          <a:p>
            <a:pPr algn="ctr"/>
            <a:r>
              <a:rPr lang="en-US" dirty="0">
                <a:solidFill>
                  <a:schemeClr val="tx2">
                    <a:lumMod val="50000"/>
                    <a:lumOff val="50000"/>
                  </a:schemeClr>
                </a:solidFill>
                <a:latin typeface="Times New Roman" panose="02020603050405020304" pitchFamily="18" charset="0"/>
                <a:cs typeface="Times New Roman" panose="02020603050405020304" pitchFamily="18" charset="0"/>
              </a:rPr>
              <a:t>The Lost Art of Thinking: Bridging Humanities with Science and Technology</a:t>
            </a:r>
            <a:br>
              <a:rPr lang="en-US" sz="2400" dirty="0">
                <a:solidFill>
                  <a:schemeClr val="tx2">
                    <a:lumMod val="50000"/>
                    <a:lumOff val="50000"/>
                  </a:schemeClr>
                </a:solidFill>
                <a:latin typeface="Times New Roman" panose="02020603050405020304" pitchFamily="18" charset="0"/>
                <a:cs typeface="Times New Roman" panose="02020603050405020304" pitchFamily="18" charset="0"/>
              </a:rPr>
            </a:br>
            <a:br>
              <a:rPr lang="en-US" sz="2400" dirty="0">
                <a:solidFill>
                  <a:schemeClr val="tx2">
                    <a:lumMod val="50000"/>
                    <a:lumOff val="50000"/>
                  </a:schemeClr>
                </a:solidFill>
                <a:latin typeface="Times New Roman" panose="02020603050405020304" pitchFamily="18" charset="0"/>
                <a:cs typeface="Times New Roman" panose="02020603050405020304" pitchFamily="18" charset="0"/>
              </a:rPr>
            </a:br>
            <a:br>
              <a:rPr lang="en-US" sz="2800" dirty="0">
                <a:solidFill>
                  <a:schemeClr val="tx2">
                    <a:lumMod val="50000"/>
                    <a:lumOff val="50000"/>
                  </a:schemeClr>
                </a:solidFill>
                <a:latin typeface="Times New Roman" panose="02020603050405020304" pitchFamily="18" charset="0"/>
                <a:cs typeface="Times New Roman" panose="02020603050405020304" pitchFamily="18" charset="0"/>
              </a:rPr>
            </a:br>
            <a:endParaRPr lang="en-US" sz="2800" dirty="0">
              <a:solidFill>
                <a:schemeClr val="tx2">
                  <a:lumMod val="50000"/>
                  <a:lumOff val="50000"/>
                </a:schemeClr>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6C193296-78BA-8D82-3F05-9A22F5F14776}"/>
              </a:ext>
            </a:extLst>
          </p:cNvPr>
          <p:cNvSpPr txBox="1"/>
          <p:nvPr/>
        </p:nvSpPr>
        <p:spPr>
          <a:xfrm>
            <a:off x="5685181" y="4330222"/>
            <a:ext cx="6096000" cy="1704569"/>
          </a:xfrm>
          <a:prstGeom prst="rect">
            <a:avLst/>
          </a:prstGeom>
          <a:noFill/>
        </p:spPr>
        <p:txBody>
          <a:bodyPr wrap="square">
            <a:spAutoFit/>
          </a:bodyPr>
          <a:lstStyle/>
          <a:p>
            <a:pPr marL="0" marR="0" algn="ctr">
              <a:lnSpc>
                <a:spcPct val="150000"/>
              </a:lnSpc>
              <a:spcBef>
                <a:spcPts val="0"/>
              </a:spcBef>
              <a:spcAft>
                <a:spcPts val="0"/>
              </a:spcAft>
            </a:pPr>
            <a:r>
              <a:rPr lang="en-US" sz="1800" b="1" dirty="0" err="1">
                <a:effectLst/>
                <a:latin typeface="Times New Roman" panose="02020603050405020304" pitchFamily="18" charset="0"/>
                <a:ea typeface="Times New Roman" panose="02020603050405020304" pitchFamily="18" charset="0"/>
              </a:rPr>
              <a:t>Shibin</a:t>
            </a:r>
            <a:r>
              <a:rPr lang="en-US" sz="1800" b="1" dirty="0">
                <a:effectLst/>
                <a:latin typeface="Times New Roman" panose="02020603050405020304" pitchFamily="18" charset="0"/>
                <a:ea typeface="Times New Roman" panose="02020603050405020304" pitchFamily="18" charset="0"/>
              </a:rPr>
              <a:t> Varghese</a:t>
            </a:r>
            <a:endParaRPr lang="en-US" sz="1600" dirty="0">
              <a:effectLst/>
              <a:latin typeface="Times New Roman" panose="02020603050405020304" pitchFamily="18" charset="0"/>
              <a:ea typeface="Times New Roman" panose="02020603050405020304" pitchFamily="18" charset="0"/>
            </a:endParaRPr>
          </a:p>
          <a:p>
            <a:pPr marL="0" marR="0" algn="ctr">
              <a:lnSpc>
                <a:spcPct val="150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MA English Literature,</a:t>
            </a:r>
            <a:endParaRPr lang="en-US" sz="1600" dirty="0">
              <a:effectLst/>
              <a:latin typeface="Times New Roman" panose="02020603050405020304" pitchFamily="18" charset="0"/>
              <a:ea typeface="Times New Roman" panose="02020603050405020304" pitchFamily="18" charset="0"/>
            </a:endParaRPr>
          </a:p>
          <a:p>
            <a:pPr marL="0" marR="0" algn="ctr">
              <a:lnSpc>
                <a:spcPct val="150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UGC NET in English Literature</a:t>
            </a:r>
            <a:endParaRPr lang="en-US" sz="1600" dirty="0">
              <a:effectLst/>
              <a:latin typeface="Times New Roman" panose="02020603050405020304" pitchFamily="18" charset="0"/>
              <a:ea typeface="Times New Roman" panose="02020603050405020304" pitchFamily="18" charset="0"/>
            </a:endParaRPr>
          </a:p>
          <a:p>
            <a:pPr marL="0" marR="0" algn="ctr">
              <a:lnSpc>
                <a:spcPct val="150000"/>
              </a:lnSpc>
              <a:spcBef>
                <a:spcPts val="0"/>
              </a:spcBef>
              <a:spcAft>
                <a:spcPts val="0"/>
              </a:spcAft>
            </a:pPr>
            <a:r>
              <a:rPr lang="en-US" sz="1800" u="sng" dirty="0">
                <a:solidFill>
                  <a:srgbClr val="0000FF"/>
                </a:solidFill>
                <a:effectLst/>
                <a:latin typeface="Times New Roman" panose="02020603050405020304" pitchFamily="18" charset="0"/>
                <a:ea typeface="Times New Roman" panose="02020603050405020304" pitchFamily="18" charset="0"/>
                <a:hlinkClick r:id="rId2"/>
              </a:rPr>
              <a:t>togetshibn@gmail.com</a:t>
            </a:r>
            <a:r>
              <a:rPr lang="en-US" sz="1800" u="sng" dirty="0">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826310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DDD43F73-3A22-A9F6-B4EA-BB170F6E6B12}"/>
              </a:ext>
            </a:extLst>
          </p:cNvPr>
          <p:cNvSpPr>
            <a:spLocks noGrp="1"/>
          </p:cNvSpPr>
          <p:nvPr>
            <p:ph idx="1"/>
          </p:nvPr>
        </p:nvSpPr>
        <p:spPr>
          <a:xfrm>
            <a:off x="662609" y="742122"/>
            <a:ext cx="10691191" cy="5434841"/>
          </a:xfrm>
        </p:spPr>
        <p:txBody>
          <a:bodyPr>
            <a:normAutofit/>
          </a:bodyPr>
          <a:lstStyle/>
          <a:p>
            <a:pPr marL="0" indent="0" algn="just">
              <a:buNone/>
            </a:pPr>
            <a:r>
              <a:rPr lang="en-US" dirty="0">
                <a:latin typeface="Times New Roman" panose="02020603050405020304" pitchFamily="18" charset="0"/>
                <a:cs typeface="Times New Roman" panose="02020603050405020304" pitchFamily="18" charset="0"/>
              </a:rPr>
              <a:t>Abstract</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In the present world, science and technology have grown and conquered the world.</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There is tendency to make Humanities subject as least when we compare with science and technology. </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Students and parents are not willing to promote and take humanities related subjects. </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One of the major reasons behind it is that there are no many job opportunities in such subjects. </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When technology and science are grown widely with deep observation, we can find out that some important human qualities and values are disappearing from us. </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These qualities and values can be restored by humanities. </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Science and technology can build a scientific and technical world but only humanities can build only a good human world. </a:t>
            </a:r>
          </a:p>
        </p:txBody>
      </p:sp>
    </p:spTree>
    <p:extLst>
      <p:ext uri="{BB962C8B-B14F-4D97-AF65-F5344CB8AC3E}">
        <p14:creationId xmlns:p14="http://schemas.microsoft.com/office/powerpoint/2010/main" val="21091981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48837-17FA-3BDD-768D-093818EDC983}"/>
              </a:ext>
            </a:extLst>
          </p:cNvPr>
          <p:cNvSpPr>
            <a:spLocks noGrp="1"/>
          </p:cNvSpPr>
          <p:nvPr>
            <p:ph type="title"/>
          </p:nvPr>
        </p:nvSpPr>
        <p:spPr/>
        <p:txBody>
          <a:bodyPr>
            <a:normAutofit/>
          </a:bodyPr>
          <a:lstStyle/>
          <a:p>
            <a:r>
              <a:rPr lang="en-US" sz="2800" dirty="0">
                <a:latin typeface="Times New Roman" panose="02020603050405020304" pitchFamily="18" charset="0"/>
                <a:cs typeface="Times New Roman" panose="02020603050405020304" pitchFamily="18" charset="0"/>
              </a:rPr>
              <a:t>Objectives </a:t>
            </a:r>
          </a:p>
        </p:txBody>
      </p:sp>
      <p:sp>
        <p:nvSpPr>
          <p:cNvPr id="3" name="Content Placeholder 2">
            <a:extLst>
              <a:ext uri="{FF2B5EF4-FFF2-40B4-BE49-F238E27FC236}">
                <a16:creationId xmlns:a16="http://schemas.microsoft.com/office/drawing/2014/main" id="{4C40963F-030C-A89A-AFCE-A93DC2FF1374}"/>
              </a:ext>
            </a:extLst>
          </p:cNvPr>
          <p:cNvSpPr>
            <a:spLocks noGrp="1"/>
          </p:cNvSpPr>
          <p:nvPr>
            <p:ph idx="1"/>
          </p:nvPr>
        </p:nvSpPr>
        <p:spPr/>
        <p:txBody>
          <a:bodyPr/>
          <a:lstStyle/>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Giving insight that humanities are important as science and technology</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Reflecting the important of humanities in the real life of men</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Expressing how humanities contribute to the society just as science and technology</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The way science and technology are related to humanities </a:t>
            </a:r>
          </a:p>
          <a:p>
            <a:pPr marL="0" indent="0">
              <a:buNone/>
            </a:pPr>
            <a:endParaRPr lang="en-US" dirty="0"/>
          </a:p>
        </p:txBody>
      </p:sp>
    </p:spTree>
    <p:extLst>
      <p:ext uri="{BB962C8B-B14F-4D97-AF65-F5344CB8AC3E}">
        <p14:creationId xmlns:p14="http://schemas.microsoft.com/office/powerpoint/2010/main" val="1309518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BF3D7-715D-6CCC-1416-D07DB6B231A3}"/>
              </a:ext>
            </a:extLst>
          </p:cNvPr>
          <p:cNvSpPr>
            <a:spLocks noGrp="1"/>
          </p:cNvSpPr>
          <p:nvPr>
            <p:ph type="title"/>
          </p:nvPr>
        </p:nvSpPr>
        <p:spPr/>
        <p:txBody>
          <a:bodyPr>
            <a:normAutofit/>
          </a:bodyPr>
          <a:lstStyle/>
          <a:p>
            <a:r>
              <a:rPr lang="en-US" sz="3600" dirty="0">
                <a:latin typeface="Times New Roman" panose="02020603050405020304" pitchFamily="18" charset="0"/>
                <a:cs typeface="Times New Roman" panose="02020603050405020304" pitchFamily="18" charset="0"/>
              </a:rPr>
              <a:t>Literature and Science </a:t>
            </a:r>
          </a:p>
        </p:txBody>
      </p:sp>
      <p:sp>
        <p:nvSpPr>
          <p:cNvPr id="3" name="Content Placeholder 2">
            <a:extLst>
              <a:ext uri="{FF2B5EF4-FFF2-40B4-BE49-F238E27FC236}">
                <a16:creationId xmlns:a16="http://schemas.microsoft.com/office/drawing/2014/main" id="{46BEE2B1-3144-28D3-60E7-9EEE3F888245}"/>
              </a:ext>
            </a:extLst>
          </p:cNvPr>
          <p:cNvSpPr>
            <a:spLocks noGrp="1"/>
          </p:cNvSpPr>
          <p:nvPr>
            <p:ph idx="1"/>
          </p:nvPr>
        </p:nvSpPr>
        <p:spPr/>
        <p:txBody>
          <a:bodyPr>
            <a:normAutofit/>
          </a:bodyPr>
          <a:lstStyle/>
          <a:p>
            <a:pPr marL="0" indent="0" algn="just">
              <a:buNone/>
            </a:pPr>
            <a:r>
              <a:rPr lang="en-US" dirty="0">
                <a:latin typeface="Times New Roman" panose="02020603050405020304" pitchFamily="18" charset="0"/>
                <a:cs typeface="Times New Roman" panose="02020603050405020304" pitchFamily="18" charset="0"/>
              </a:rPr>
              <a:t>Relationship between literature and science</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We believe that the progress of the world depends on science. Knowingly or unknowingly the world is governed by science.</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Literature is the way of experiencing the world, It is system to understand the man, world and relationship.</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Science speaks of truth and Literature speaks of life. </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Science deals with facts, experiments and truth. Literature deals with emotions, passions and sentiments with the experience of artists.</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Literature helps science to forming new hypothesis </a:t>
            </a:r>
          </a:p>
        </p:txBody>
      </p:sp>
    </p:spTree>
    <p:extLst>
      <p:ext uri="{BB962C8B-B14F-4D97-AF65-F5344CB8AC3E}">
        <p14:creationId xmlns:p14="http://schemas.microsoft.com/office/powerpoint/2010/main" val="35619743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565F3-6BC6-8A73-898A-C2C74BA4EEA0}"/>
              </a:ext>
            </a:extLst>
          </p:cNvPr>
          <p:cNvSpPr>
            <a:spLocks noGrp="1"/>
          </p:cNvSpPr>
          <p:nvPr>
            <p:ph type="title"/>
          </p:nvPr>
        </p:nvSpPr>
        <p:spPr/>
        <p:txBody>
          <a:bodyPr>
            <a:normAutofit/>
          </a:bodyPr>
          <a:lstStyle/>
          <a:p>
            <a:r>
              <a:rPr lang="en-US" sz="2800" dirty="0">
                <a:latin typeface="Times New Roman" panose="02020603050405020304" pitchFamily="18" charset="0"/>
                <a:cs typeface="Times New Roman" panose="02020603050405020304" pitchFamily="18" charset="0"/>
              </a:rPr>
              <a:t>Literature and Science </a:t>
            </a:r>
          </a:p>
        </p:txBody>
      </p:sp>
      <p:sp>
        <p:nvSpPr>
          <p:cNvPr id="3" name="Content Placeholder 2">
            <a:extLst>
              <a:ext uri="{FF2B5EF4-FFF2-40B4-BE49-F238E27FC236}">
                <a16:creationId xmlns:a16="http://schemas.microsoft.com/office/drawing/2014/main" id="{21C1A4C9-EADC-A769-93F1-9E9551227976}"/>
              </a:ext>
            </a:extLst>
          </p:cNvPr>
          <p:cNvSpPr>
            <a:spLocks noGrp="1"/>
          </p:cNvSpPr>
          <p:nvPr>
            <p:ph idx="1"/>
          </p:nvPr>
        </p:nvSpPr>
        <p:spPr/>
        <p:txBody>
          <a:bodyPr>
            <a:normAutofit/>
          </a:bodyPr>
          <a:lstStyle/>
          <a:p>
            <a:pPr marL="0" indent="0">
              <a:buNone/>
            </a:pPr>
            <a:r>
              <a:rPr lang="en-US" dirty="0">
                <a:latin typeface="Times New Roman" panose="02020603050405020304" pitchFamily="18" charset="0"/>
                <a:cs typeface="Times New Roman" panose="02020603050405020304" pitchFamily="18" charset="0"/>
              </a:rPr>
              <a:t>Relationship between literature and science</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 imagery world created by the artists has helped the scientists go ahead with new inventions.</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Scientists like Humphrey Davy, Rower, Hamilton were great writers of verses. Even </a:t>
            </a:r>
            <a:r>
              <a:rPr lang="en-US" sz="2400" dirty="0" err="1">
                <a:latin typeface="Times New Roman" panose="02020603050405020304" pitchFamily="18" charset="0"/>
                <a:cs typeface="Times New Roman" panose="02020603050405020304" pitchFamily="18" charset="0"/>
              </a:rPr>
              <a:t>Ptolmy</a:t>
            </a:r>
            <a:r>
              <a:rPr lang="en-US" sz="2400" dirty="0">
                <a:latin typeface="Times New Roman" panose="02020603050405020304" pitchFamily="18" charset="0"/>
                <a:cs typeface="Times New Roman" panose="02020603050405020304" pitchFamily="18" charset="0"/>
              </a:rPr>
              <a:t> the great astronomer was himself a true poet. </a:t>
            </a:r>
          </a:p>
          <a:p>
            <a:pPr algn="just">
              <a:buFont typeface="Wingdings" panose="05000000000000000000" pitchFamily="2" charset="2"/>
              <a:buChar char="Ø"/>
            </a:pPr>
            <a:r>
              <a:rPr lang="en-US" sz="2400">
                <a:latin typeface="Times New Roman" panose="02020603050405020304" pitchFamily="18" charset="0"/>
                <a:cs typeface="Times New Roman" panose="02020603050405020304" pitchFamily="18" charset="0"/>
              </a:rPr>
              <a:t> Science </a:t>
            </a:r>
            <a:r>
              <a:rPr lang="en-US" sz="2400" dirty="0">
                <a:latin typeface="Times New Roman" panose="02020603050405020304" pitchFamily="18" charset="0"/>
                <a:cs typeface="Times New Roman" panose="02020603050405020304" pitchFamily="18" charset="0"/>
              </a:rPr>
              <a:t>is to ascertain to put intelligible and ordered relation of the facts of physical world. Literature is governed by visions, imaginations and emotions. </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A poet can see what scientist may not see. A poet seeks great truth. </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Poets begins were scientist stops. </a:t>
            </a:r>
          </a:p>
        </p:txBody>
      </p:sp>
    </p:spTree>
    <p:extLst>
      <p:ext uri="{BB962C8B-B14F-4D97-AF65-F5344CB8AC3E}">
        <p14:creationId xmlns:p14="http://schemas.microsoft.com/office/powerpoint/2010/main" val="3586613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FFB86-5599-E955-3FFB-897649395763}"/>
              </a:ext>
            </a:extLst>
          </p:cNvPr>
          <p:cNvSpPr>
            <a:spLocks noGrp="1"/>
          </p:cNvSpPr>
          <p:nvPr>
            <p:ph type="title"/>
          </p:nvPr>
        </p:nvSpPr>
        <p:spPr/>
        <p:txBody>
          <a:bodyPr>
            <a:normAutofit/>
          </a:bodyPr>
          <a:lstStyle/>
          <a:p>
            <a:r>
              <a:rPr lang="en-US" sz="2800" dirty="0">
                <a:latin typeface="Times New Roman" panose="02020603050405020304" pitchFamily="18" charset="0"/>
                <a:cs typeface="Times New Roman" panose="02020603050405020304" pitchFamily="18" charset="0"/>
              </a:rPr>
              <a:t>Literature and Science </a:t>
            </a:r>
          </a:p>
        </p:txBody>
      </p:sp>
      <p:sp>
        <p:nvSpPr>
          <p:cNvPr id="3" name="Content Placeholder 2">
            <a:extLst>
              <a:ext uri="{FF2B5EF4-FFF2-40B4-BE49-F238E27FC236}">
                <a16:creationId xmlns:a16="http://schemas.microsoft.com/office/drawing/2014/main" id="{B9CA1B84-A8FD-ADCD-84E2-8A37F8D833E1}"/>
              </a:ext>
            </a:extLst>
          </p:cNvPr>
          <p:cNvSpPr>
            <a:spLocks noGrp="1"/>
          </p:cNvSpPr>
          <p:nvPr>
            <p:ph idx="1"/>
          </p:nvPr>
        </p:nvSpPr>
        <p:spPr/>
        <p:txBody>
          <a:bodyPr/>
          <a:lstStyle/>
          <a:p>
            <a:pPr marL="0" indent="0">
              <a:buNone/>
            </a:pPr>
            <a:r>
              <a:rPr lang="en-US" dirty="0">
                <a:latin typeface="Times New Roman" panose="02020603050405020304" pitchFamily="18" charset="0"/>
                <a:cs typeface="Times New Roman" panose="02020603050405020304" pitchFamily="18" charset="0"/>
              </a:rPr>
              <a:t>Distinction between Literature and science </a:t>
            </a:r>
          </a:p>
          <a:p>
            <a:pPr>
              <a:buFont typeface="Wingdings" panose="05000000000000000000" pitchFamily="2" charset="2"/>
              <a:buChar char="Ø"/>
            </a:pPr>
            <a:r>
              <a:rPr lang="en-US" dirty="0"/>
              <a:t> </a:t>
            </a:r>
            <a:r>
              <a:rPr lang="en-US" sz="2400" dirty="0">
                <a:latin typeface="Times New Roman" panose="02020603050405020304" pitchFamily="18" charset="0"/>
                <a:cs typeface="Times New Roman" panose="02020603050405020304" pitchFamily="18" charset="0"/>
              </a:rPr>
              <a:t>Science deals with logical analysis of facts and literature is based on feelings, experiences and thoughts.</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In Literature intuition and imagination are important, science needs hypothesis.</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In science: we murder to dissect. Example take a Lily, for botanists it is </a:t>
            </a:r>
            <a:r>
              <a:rPr lang="en-US" sz="2400" dirty="0" err="1">
                <a:latin typeface="Times New Roman" panose="02020603050405020304" pitchFamily="18" charset="0"/>
                <a:cs typeface="Times New Roman" panose="02020603050405020304" pitchFamily="18" charset="0"/>
              </a:rPr>
              <a:t>Hexandria</a:t>
            </a:r>
            <a:r>
              <a:rPr lang="en-US" sz="2400" dirty="0">
                <a:latin typeface="Times New Roman" panose="02020603050405020304" pitchFamily="18" charset="0"/>
                <a:cs typeface="Times New Roman" panose="02020603050405020304" pitchFamily="18" charset="0"/>
              </a:rPr>
              <a:t> or Monogynian. For the poet it is Lady of garden, the plant power of light. </a:t>
            </a:r>
          </a:p>
        </p:txBody>
      </p:sp>
    </p:spTree>
    <p:extLst>
      <p:ext uri="{BB962C8B-B14F-4D97-AF65-F5344CB8AC3E}">
        <p14:creationId xmlns:p14="http://schemas.microsoft.com/office/powerpoint/2010/main" val="35970181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903CE0-6651-D726-158F-222A050B3BAF}"/>
              </a:ext>
            </a:extLst>
          </p:cNvPr>
          <p:cNvSpPr>
            <a:spLocks noGrp="1"/>
          </p:cNvSpPr>
          <p:nvPr>
            <p:ph type="title"/>
          </p:nvPr>
        </p:nvSpPr>
        <p:spPr/>
        <p:txBody>
          <a:bodyPr>
            <a:normAutofit/>
          </a:bodyPr>
          <a:lstStyle/>
          <a:p>
            <a:r>
              <a:rPr lang="en-US" sz="2800" dirty="0">
                <a:latin typeface="Times New Roman" panose="02020603050405020304" pitchFamily="18" charset="0"/>
                <a:cs typeface="Times New Roman" panose="02020603050405020304" pitchFamily="18" charset="0"/>
              </a:rPr>
              <a:t>The Art of Insight: How Literature Illuminates the Scientific Mind </a:t>
            </a:r>
          </a:p>
        </p:txBody>
      </p:sp>
      <p:sp>
        <p:nvSpPr>
          <p:cNvPr id="3" name="Content Placeholder 2">
            <a:extLst>
              <a:ext uri="{FF2B5EF4-FFF2-40B4-BE49-F238E27FC236}">
                <a16:creationId xmlns:a16="http://schemas.microsoft.com/office/drawing/2014/main" id="{D26077E5-1831-D0B3-7098-D95C4BCB912C}"/>
              </a:ext>
            </a:extLst>
          </p:cNvPr>
          <p:cNvSpPr>
            <a:spLocks noGrp="1"/>
          </p:cNvSpPr>
          <p:nvPr>
            <p:ph idx="1"/>
          </p:nvPr>
        </p:nvSpPr>
        <p:spPr/>
        <p:txBody>
          <a:bodyPr>
            <a:normAutofit/>
          </a:bodyPr>
          <a:lstStyle/>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Albert Einstein was attracted by H. G Wells and Bernard Shaw</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Looking at Bernard Shaw, </a:t>
            </a:r>
            <a:r>
              <a:rPr lang="en-US" sz="2400" dirty="0" err="1">
                <a:latin typeface="Times New Roman" panose="02020603050405020304" pitchFamily="18" charset="0"/>
                <a:cs typeface="Times New Roman" panose="02020603050405020304" pitchFamily="18" charset="0"/>
              </a:rPr>
              <a:t>Eistein</a:t>
            </a:r>
            <a:r>
              <a:rPr lang="en-US" sz="2400" dirty="0">
                <a:latin typeface="Times New Roman" panose="02020603050405020304" pitchFamily="18" charset="0"/>
                <a:cs typeface="Times New Roman" panose="02020603050405020304" pitchFamily="18" charset="0"/>
              </a:rPr>
              <a:t> called you are “Doctor of the Soul”</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a:t>
            </a:r>
            <a:r>
              <a:rPr lang="pt-BR" sz="2400" dirty="0">
                <a:latin typeface="Times New Roman" panose="02020603050405020304" pitchFamily="18" charset="0"/>
                <a:cs typeface="Times New Roman" panose="02020603050405020304" pitchFamily="18" charset="0"/>
              </a:rPr>
              <a:t>A P J Abdul Kalam inspired by Literature; </a:t>
            </a:r>
            <a:r>
              <a:rPr lang="en-US" sz="2400" dirty="0">
                <a:latin typeface="Times New Roman" panose="02020603050405020304" pitchFamily="18" charset="0"/>
                <a:cs typeface="Times New Roman" panose="02020603050405020304" pitchFamily="18" charset="0"/>
              </a:rPr>
              <a:t>challenged him in many areas of life and assisted him in finding emotional balance.</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three books that inspired A P J Abdul Kalam: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 Light from many Lamps by Lillian Eichler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Waston</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b)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Tirukkural</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by Thiruvalluvar more than 2000 years ago. c) Man, the unknown by Alexis Carrel</a:t>
            </a:r>
          </a:p>
          <a:p>
            <a:pPr marL="0" indent="0" algn="just">
              <a:buNone/>
            </a:pP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Oppenheimer has also been influenced by many books especially The Bhagavad Gita, he often quoted from it for his works.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66056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61622-319A-56F1-F83B-E3D8ED737734}"/>
              </a:ext>
            </a:extLst>
          </p:cNvPr>
          <p:cNvSpPr>
            <a:spLocks noGrp="1"/>
          </p:cNvSpPr>
          <p:nvPr>
            <p:ph type="title"/>
          </p:nvPr>
        </p:nvSpPr>
        <p:spPr/>
        <p:txBody>
          <a:bodyPr>
            <a:normAutofit/>
          </a:bodyPr>
          <a:lstStyle/>
          <a:p>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Greatest Scientists Who Contributed to Literature</a:t>
            </a:r>
            <a:b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8A7E88D-0DD0-904A-BAA0-FAAF09891AAE}"/>
              </a:ext>
            </a:extLst>
          </p:cNvPr>
          <p:cNvSpPr>
            <a:spLocks noGrp="1"/>
          </p:cNvSpPr>
          <p:nvPr>
            <p:ph idx="1"/>
          </p:nvPr>
        </p:nvSpPr>
        <p:spPr/>
        <p:txBody>
          <a:bodyPr>
            <a:normAutofit/>
          </a:bodyPr>
          <a:lstStyle/>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Paleontologist George Gaylord Simpson was a great scientist, he was one of the architects of modern synthesis. His science -fiction Novella: The </a:t>
            </a:r>
            <a:r>
              <a:rPr lang="en-US" sz="2400" dirty="0" err="1">
                <a:latin typeface="Times New Roman" panose="02020603050405020304" pitchFamily="18" charset="0"/>
                <a:cs typeface="Times New Roman" panose="02020603050405020304" pitchFamily="18" charset="0"/>
              </a:rPr>
              <a:t>Dechronization</a:t>
            </a:r>
            <a:r>
              <a:rPr lang="en-US" sz="2400" dirty="0">
                <a:latin typeface="Times New Roman" panose="02020603050405020304" pitchFamily="18" charset="0"/>
                <a:cs typeface="Times New Roman" panose="02020603050405020304" pitchFamily="18" charset="0"/>
              </a:rPr>
              <a:t> of Sam Magruder </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E.O Wilson was a great American biologist wrote a novel: “Anthill a Novel” published in 2010 </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Primo Levi Italian Chemist in his work “If this is a Man”, he shows the horror of the nazi concentration camps and how he managed to survive his life. </a:t>
            </a:r>
          </a:p>
        </p:txBody>
      </p:sp>
    </p:spTree>
    <p:extLst>
      <p:ext uri="{BB962C8B-B14F-4D97-AF65-F5344CB8AC3E}">
        <p14:creationId xmlns:p14="http://schemas.microsoft.com/office/powerpoint/2010/main" val="26062281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22C60-39A7-E3C1-4CC2-BA899B78DEA4}"/>
              </a:ext>
            </a:extLst>
          </p:cNvPr>
          <p:cNvSpPr>
            <a:spLocks noGrp="1"/>
          </p:cNvSpPr>
          <p:nvPr>
            <p:ph type="title"/>
          </p:nvPr>
        </p:nvSpPr>
        <p:spPr/>
        <p:txBody>
          <a:bodyPr>
            <a:normAutofit/>
          </a:bodyPr>
          <a:lstStyle/>
          <a:p>
            <a:r>
              <a:rPr lang="en-US" sz="2800" dirty="0">
                <a:latin typeface="Times New Roman" panose="02020603050405020304" pitchFamily="18" charset="0"/>
                <a:cs typeface="Times New Roman" panose="02020603050405020304" pitchFamily="18" charset="0"/>
              </a:rPr>
              <a:t>Literary Works that Shared the Scientific Concepts </a:t>
            </a:r>
          </a:p>
        </p:txBody>
      </p:sp>
      <p:sp>
        <p:nvSpPr>
          <p:cNvPr id="3" name="Content Placeholder 2">
            <a:extLst>
              <a:ext uri="{FF2B5EF4-FFF2-40B4-BE49-F238E27FC236}">
                <a16:creationId xmlns:a16="http://schemas.microsoft.com/office/drawing/2014/main" id="{CDFFA1D3-B2BF-AEA7-1359-2EDE91EFA8D1}"/>
              </a:ext>
            </a:extLst>
          </p:cNvPr>
          <p:cNvSpPr>
            <a:spLocks noGrp="1"/>
          </p:cNvSpPr>
          <p:nvPr>
            <p:ph idx="1"/>
          </p:nvPr>
        </p:nvSpPr>
        <p:spPr/>
        <p:txBody>
          <a:bodyPr>
            <a:normAutofit/>
          </a:bodyPr>
          <a:lstStyle/>
          <a:p>
            <a:pPr algn="just">
              <a:buFont typeface="Wingdings" panose="05000000000000000000" pitchFamily="2" charset="2"/>
              <a:buChar char="Ø"/>
            </a:pPr>
            <a:r>
              <a:rPr lang="en-US" dirty="0"/>
              <a:t> </a:t>
            </a:r>
            <a:r>
              <a:rPr lang="en-US" sz="2400" dirty="0">
                <a:latin typeface="Times New Roman" panose="02020603050405020304" pitchFamily="18" charset="0"/>
                <a:cs typeface="Times New Roman" panose="02020603050405020304" pitchFamily="18" charset="0"/>
              </a:rPr>
              <a:t>Jonathan Swifts in his work “Gulliver Travels” 1726. Swift presented science as a natural ally to power, used to dominate humans and nature. </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Voltaire wrote the short story “Micromegas” in 1752 where he narrated space travels used to praise science and to satirize human behaviors.</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Jules Gabriel Verne a French Novelist his works including “Journey to Center of the Earth” 1864, Twenty Thousand League Under the Sea 1870, The Mysteries Under Island 1874 which all speaks about the scientific and technological advancement of time. </a:t>
            </a:r>
          </a:p>
        </p:txBody>
      </p:sp>
    </p:spTree>
    <p:extLst>
      <p:ext uri="{BB962C8B-B14F-4D97-AF65-F5344CB8AC3E}">
        <p14:creationId xmlns:p14="http://schemas.microsoft.com/office/powerpoint/2010/main" val="13199654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43A73-03F7-6852-38D4-2FFE606DD416}"/>
              </a:ext>
            </a:extLst>
          </p:cNvPr>
          <p:cNvSpPr>
            <a:spLocks noGrp="1"/>
          </p:cNvSpPr>
          <p:nvPr>
            <p:ph type="title"/>
          </p:nvPr>
        </p:nvSpPr>
        <p:spPr/>
        <p:txBody>
          <a:bodyPr>
            <a:normAutofit/>
          </a:bodyPr>
          <a:lstStyle/>
          <a:p>
            <a:r>
              <a:rPr lang="en-US" sz="2800" dirty="0">
                <a:latin typeface="Times New Roman" panose="02020603050405020304" pitchFamily="18" charset="0"/>
                <a:cs typeface="Times New Roman" panose="02020603050405020304" pitchFamily="18" charset="0"/>
              </a:rPr>
              <a:t>Contribution of Science to Literary Genre</a:t>
            </a:r>
          </a:p>
        </p:txBody>
      </p:sp>
      <p:sp>
        <p:nvSpPr>
          <p:cNvPr id="3" name="Content Placeholder 2">
            <a:extLst>
              <a:ext uri="{FF2B5EF4-FFF2-40B4-BE49-F238E27FC236}">
                <a16:creationId xmlns:a16="http://schemas.microsoft.com/office/drawing/2014/main" id="{DCC299BF-9633-4C8D-1DDA-F458D2907B0D}"/>
              </a:ext>
            </a:extLst>
          </p:cNvPr>
          <p:cNvSpPr>
            <a:spLocks noGrp="1"/>
          </p:cNvSpPr>
          <p:nvPr>
            <p:ph idx="1"/>
          </p:nvPr>
        </p:nvSpPr>
        <p:spPr/>
        <p:txBody>
          <a:bodyPr/>
          <a:lstStyle/>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Science fiction is the greatest contribution of science to literature. </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There are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different science fiction such as ; Fantasy Fiction , supernatural fiction, utopian fiction, dystopia fiction, space opera </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There are novels which deals with above concepts: a)	20,000 leagues under the sea by Jules Verne      b)The war of the world by H G Wells    c)Brave new world by Aldous Huxley </a:t>
            </a:r>
          </a:p>
          <a:p>
            <a:pPr marL="0" indent="0">
              <a:buNone/>
            </a:pPr>
            <a:endParaRPr lang="en-US" dirty="0"/>
          </a:p>
        </p:txBody>
      </p:sp>
    </p:spTree>
    <p:extLst>
      <p:ext uri="{BB962C8B-B14F-4D97-AF65-F5344CB8AC3E}">
        <p14:creationId xmlns:p14="http://schemas.microsoft.com/office/powerpoint/2010/main" val="8589442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2AA45-483F-8448-C3ED-B6C22B78C829}"/>
              </a:ext>
            </a:extLst>
          </p:cNvPr>
          <p:cNvSpPr>
            <a:spLocks noGrp="1"/>
          </p:cNvSpPr>
          <p:nvPr>
            <p:ph type="title"/>
          </p:nvPr>
        </p:nvSpPr>
        <p:spPr/>
        <p:txBody>
          <a:bodyPr>
            <a:normAutofit/>
          </a:bodyPr>
          <a:lstStyle/>
          <a:p>
            <a:r>
              <a:rPr lang="en-US" sz="2800" dirty="0">
                <a:latin typeface="Times New Roman" panose="02020603050405020304" pitchFamily="18" charset="0"/>
                <a:cs typeface="Times New Roman" panose="02020603050405020304" pitchFamily="18" charset="0"/>
              </a:rPr>
              <a:t>Values, Qualities and Skills that are taken away by Technology</a:t>
            </a:r>
          </a:p>
        </p:txBody>
      </p:sp>
      <p:sp>
        <p:nvSpPr>
          <p:cNvPr id="3" name="Content Placeholder 2">
            <a:extLst>
              <a:ext uri="{FF2B5EF4-FFF2-40B4-BE49-F238E27FC236}">
                <a16:creationId xmlns:a16="http://schemas.microsoft.com/office/drawing/2014/main" id="{1B03DE04-2881-5CF0-91A3-809540909E1D}"/>
              </a:ext>
            </a:extLst>
          </p:cNvPr>
          <p:cNvSpPr>
            <a:spLocks noGrp="1"/>
          </p:cNvSpPr>
          <p:nvPr>
            <p:ph idx="1"/>
          </p:nvPr>
        </p:nvSpPr>
        <p:spPr/>
        <p:txBody>
          <a:bodyPr>
            <a:noAutofit/>
          </a:bodyPr>
          <a:lstStyle/>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Solitude: to think and to be creative we need private time and space. Technology particularly internet has taken away the private space and time.</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All are living in virtual public space: people like to share their life through status, story in social media, most like to become popular through these platforms. </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Memory and History: there are many things reminded by internet your parent’s birthday, phone number, house number, pin code, general knowledge and reading habits. </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Empathy: We lost the quality of listening to others. Technology and social media made the personal world, in that world he is important, his priority and emotions are important not others. </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Losing Yourself: everyone is getting consumed by priorities of social media or technology. </a:t>
            </a:r>
          </a:p>
        </p:txBody>
      </p:sp>
    </p:spTree>
    <p:extLst>
      <p:ext uri="{BB962C8B-B14F-4D97-AF65-F5344CB8AC3E}">
        <p14:creationId xmlns:p14="http://schemas.microsoft.com/office/powerpoint/2010/main" val="14548413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FFD20-7C0E-FD4A-C3C1-1CFBE8588B4B}"/>
              </a:ext>
            </a:extLst>
          </p:cNvPr>
          <p:cNvSpPr>
            <a:spLocks noGrp="1"/>
          </p:cNvSpPr>
          <p:nvPr>
            <p:ph type="title"/>
          </p:nvPr>
        </p:nvSpPr>
        <p:spPr/>
        <p:txBody>
          <a:bodyPr>
            <a:normAutofit/>
          </a:bodyPr>
          <a:lstStyle/>
          <a:p>
            <a:r>
              <a:rPr lang="en-US" sz="2800" dirty="0">
                <a:latin typeface="Times New Roman" panose="02020603050405020304" pitchFamily="18" charset="0"/>
                <a:cs typeface="Times New Roman" panose="02020603050405020304" pitchFamily="18" charset="0"/>
              </a:rPr>
              <a:t>Values, Qualities and Skills that are taken away by Technology</a:t>
            </a:r>
          </a:p>
        </p:txBody>
      </p:sp>
      <p:sp>
        <p:nvSpPr>
          <p:cNvPr id="3" name="Content Placeholder 2">
            <a:extLst>
              <a:ext uri="{FF2B5EF4-FFF2-40B4-BE49-F238E27FC236}">
                <a16:creationId xmlns:a16="http://schemas.microsoft.com/office/drawing/2014/main" id="{B957E238-5900-EF29-2564-CC3C6CFA7268}"/>
              </a:ext>
            </a:extLst>
          </p:cNvPr>
          <p:cNvSpPr>
            <a:spLocks noGrp="1"/>
          </p:cNvSpPr>
          <p:nvPr>
            <p:ph idx="1"/>
          </p:nvPr>
        </p:nvSpPr>
        <p:spPr/>
        <p:txBody>
          <a:bodyPr>
            <a:normAutofit/>
          </a:bodyPr>
          <a:lstStyle/>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Patience: “two things define you: your patience when you have nothing, your attitude when you have everything” said by A P J Abdul Kalam. </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Personal Insight: “our virtues and failures are inseparable, like force and matter. When they separate man is no more,” said Nikola Telsa.</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Human Creativity and Innovative Thoughts: technology and online information restrain individual imagination, critical thinking and generation of novel ideas.</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Losing of Essential Skills: there are certain skills that we should hold in our life, but some necessary skills are disappearing from our life due to technology. </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Social Interaction: digital communication is so active but meaningful personal conversation has reduced. There is no emotional attachment to others.</a:t>
            </a:r>
          </a:p>
        </p:txBody>
      </p:sp>
    </p:spTree>
    <p:extLst>
      <p:ext uri="{BB962C8B-B14F-4D97-AF65-F5344CB8AC3E}">
        <p14:creationId xmlns:p14="http://schemas.microsoft.com/office/powerpoint/2010/main" val="23880307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EBF33-E7B9-9936-C4BA-33066214404A}"/>
              </a:ext>
            </a:extLst>
          </p:cNvPr>
          <p:cNvSpPr>
            <a:spLocks noGrp="1"/>
          </p:cNvSpPr>
          <p:nvPr>
            <p:ph type="title"/>
          </p:nvPr>
        </p:nvSpPr>
        <p:spPr/>
        <p:txBody>
          <a:bodyPr>
            <a:normAutofit/>
          </a:bodyPr>
          <a:lstStyle/>
          <a:p>
            <a:r>
              <a:rPr lang="en-US" sz="2400" dirty="0">
                <a:latin typeface="Times New Roman" panose="02020603050405020304" pitchFamily="18" charset="0"/>
                <a:cs typeface="Times New Roman" panose="02020603050405020304" pitchFamily="18" charset="0"/>
              </a:rPr>
              <a:t>The Art of Being Human: The Enduring Value of Humanities in the Digital Age.</a:t>
            </a:r>
          </a:p>
        </p:txBody>
      </p:sp>
      <p:sp>
        <p:nvSpPr>
          <p:cNvPr id="3" name="Content Placeholder 2">
            <a:extLst>
              <a:ext uri="{FF2B5EF4-FFF2-40B4-BE49-F238E27FC236}">
                <a16:creationId xmlns:a16="http://schemas.microsoft.com/office/drawing/2014/main" id="{B97F7D80-3443-0AFC-B649-E26BCA1D7781}"/>
              </a:ext>
            </a:extLst>
          </p:cNvPr>
          <p:cNvSpPr>
            <a:spLocks noGrp="1"/>
          </p:cNvSpPr>
          <p:nvPr>
            <p:ph idx="1"/>
          </p:nvPr>
        </p:nvSpPr>
        <p:spPr/>
        <p:txBody>
          <a:bodyPr>
            <a:normAutofit lnSpcReduction="10000"/>
          </a:bodyPr>
          <a:lstStyle/>
          <a:p>
            <a:pPr algn="just">
              <a:buFont typeface="Wingdings" panose="05000000000000000000" pitchFamily="2" charset="2"/>
              <a:buChar char="Ø"/>
            </a:pPr>
            <a:r>
              <a:rPr lang="en-US" dirty="0"/>
              <a:t> </a:t>
            </a:r>
            <a:r>
              <a:rPr lang="en-US" sz="2600" dirty="0">
                <a:latin typeface="Times New Roman" panose="02020603050405020304" pitchFamily="18" charset="0"/>
                <a:cs typeface="Times New Roman" panose="02020603050405020304" pitchFamily="18" charset="0"/>
              </a:rPr>
              <a:t>Solitude: solitude is necessary for each human to think about himself and life. William Words Worth found in solitude the element glory of his youth and the materials for his most enduring poems. </a:t>
            </a:r>
          </a:p>
          <a:p>
            <a:pPr algn="just">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Humanities (Literature and Philosophy): it helps us to be in real human nature in the world. </a:t>
            </a:r>
          </a:p>
          <a:p>
            <a:pPr algn="just">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 Importance of History: Spanish Philosopher George Santayana once said: “Those cannot remember the past are doomed to repeat it”.</a:t>
            </a:r>
          </a:p>
          <a:p>
            <a:pPr algn="just">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 Empathy: every person is unique and social being. If anyone needs to improve himself first, he must understand the other. </a:t>
            </a:r>
          </a:p>
          <a:p>
            <a:pPr algn="just">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Finding Oneself:  By studying literature and humanities one can obtain ourselves more clearly more than any technology. </a:t>
            </a:r>
          </a:p>
        </p:txBody>
      </p:sp>
    </p:spTree>
    <p:extLst>
      <p:ext uri="{BB962C8B-B14F-4D97-AF65-F5344CB8AC3E}">
        <p14:creationId xmlns:p14="http://schemas.microsoft.com/office/powerpoint/2010/main" val="4379639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F4EDA-8F73-7A85-55D5-3E9F355E6A39}"/>
              </a:ext>
            </a:extLst>
          </p:cNvPr>
          <p:cNvSpPr>
            <a:spLocks noGrp="1"/>
          </p:cNvSpPr>
          <p:nvPr>
            <p:ph type="title"/>
          </p:nvPr>
        </p:nvSpPr>
        <p:spPr/>
        <p:txBody>
          <a:bodyPr>
            <a:normAutofit/>
          </a:bodyPr>
          <a:lstStyle/>
          <a:p>
            <a:r>
              <a:rPr lang="en-US" sz="2400" dirty="0">
                <a:latin typeface="Times New Roman" panose="02020603050405020304" pitchFamily="18" charset="0"/>
                <a:cs typeface="Times New Roman" panose="02020603050405020304" pitchFamily="18" charset="0"/>
              </a:rPr>
              <a:t>The Art of Being Human: The Enduring Value of Humanities in the Digital Age.</a:t>
            </a:r>
          </a:p>
        </p:txBody>
      </p:sp>
      <p:sp>
        <p:nvSpPr>
          <p:cNvPr id="3" name="Content Placeholder 2">
            <a:extLst>
              <a:ext uri="{FF2B5EF4-FFF2-40B4-BE49-F238E27FC236}">
                <a16:creationId xmlns:a16="http://schemas.microsoft.com/office/drawing/2014/main" id="{159988B7-B1C2-F5C7-20CD-3F78EEDCD414}"/>
              </a:ext>
            </a:extLst>
          </p:cNvPr>
          <p:cNvSpPr>
            <a:spLocks noGrp="1"/>
          </p:cNvSpPr>
          <p:nvPr>
            <p:ph idx="1"/>
          </p:nvPr>
        </p:nvSpPr>
        <p:spPr/>
        <p:txBody>
          <a:bodyPr>
            <a:normAutofit fontScale="92500" lnSpcReduction="10000"/>
          </a:bodyPr>
          <a:lstStyle/>
          <a:p>
            <a:pPr algn="just">
              <a:buFont typeface="Wingdings" panose="05000000000000000000" pitchFamily="2" charset="2"/>
              <a:buChar char="Ø"/>
            </a:pPr>
            <a:r>
              <a:rPr lang="en-US" dirty="0"/>
              <a:t> </a:t>
            </a:r>
            <a:r>
              <a:rPr lang="en-US" sz="2600" dirty="0">
                <a:latin typeface="Times New Roman" panose="02020603050405020304" pitchFamily="18" charset="0"/>
                <a:cs typeface="Times New Roman" panose="02020603050405020304" pitchFamily="18" charset="0"/>
              </a:rPr>
              <a:t>Patience: it is not easy to complete a literary work, it need to patience to both in writing a book and reading a book. </a:t>
            </a:r>
          </a:p>
          <a:p>
            <a:pPr algn="just">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 Personal Insight: many literary works ask many moral questions, ethical dilemmas which help readers to reflect on their values, success, failures and behaviors</a:t>
            </a:r>
          </a:p>
          <a:p>
            <a:pPr algn="just">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 Human Creativity and Innovative Thoughts: after reading literary works everyone has possibility to get inspired from the work and author. </a:t>
            </a:r>
          </a:p>
          <a:p>
            <a:pPr algn="just">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 Social Interaction: literature will help a person to think on his society and their problems, challenges and it will be help them to act on it. </a:t>
            </a:r>
          </a:p>
          <a:p>
            <a:pPr algn="just">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 Relevance: science and technology makes every day new discoveries so in science and technology relevance based on new discoveries and old technologies are irrelevant. </a:t>
            </a:r>
          </a:p>
        </p:txBody>
      </p:sp>
    </p:spTree>
    <p:extLst>
      <p:ext uri="{BB962C8B-B14F-4D97-AF65-F5344CB8AC3E}">
        <p14:creationId xmlns:p14="http://schemas.microsoft.com/office/powerpoint/2010/main" val="34797752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B38CB-3184-92CB-1AAA-538CF850A227}"/>
              </a:ext>
            </a:extLst>
          </p:cNvPr>
          <p:cNvSpPr>
            <a:spLocks noGrp="1"/>
          </p:cNvSpPr>
          <p:nvPr>
            <p:ph type="title"/>
          </p:nvPr>
        </p:nvSpPr>
        <p:spPr/>
        <p:txBody>
          <a:bodyPr>
            <a:normAutofit/>
          </a:bodyPr>
          <a:lstStyle/>
          <a:p>
            <a:r>
              <a:rPr lang="en-US" sz="2800" dirty="0">
                <a:latin typeface="Times New Roman" panose="02020603050405020304" pitchFamily="18" charset="0"/>
                <a:cs typeface="Times New Roman" panose="02020603050405020304" pitchFamily="18" charset="0"/>
              </a:rPr>
              <a:t>Conclusion </a:t>
            </a:r>
          </a:p>
        </p:txBody>
      </p:sp>
      <p:sp>
        <p:nvSpPr>
          <p:cNvPr id="3" name="Content Placeholder 2">
            <a:extLst>
              <a:ext uri="{FF2B5EF4-FFF2-40B4-BE49-F238E27FC236}">
                <a16:creationId xmlns:a16="http://schemas.microsoft.com/office/drawing/2014/main" id="{6A30910C-F7F9-44B4-0580-DFCEC495D828}"/>
              </a:ext>
            </a:extLst>
          </p:cNvPr>
          <p:cNvSpPr>
            <a:spLocks noGrp="1"/>
          </p:cNvSpPr>
          <p:nvPr>
            <p:ph idx="1"/>
          </p:nvPr>
        </p:nvSpPr>
        <p:spPr/>
        <p:txBody>
          <a:bodyPr>
            <a:normAutofit lnSpcReduction="10000"/>
          </a:bodyPr>
          <a:lstStyle/>
          <a:p>
            <a:pPr algn="just">
              <a:buFont typeface="Wingdings" panose="05000000000000000000" pitchFamily="2" charset="2"/>
              <a:buChar char="Ø"/>
            </a:pPr>
            <a:r>
              <a:rPr lang="en-US" dirty="0"/>
              <a:t> </a:t>
            </a:r>
            <a:r>
              <a:rPr lang="en-US" dirty="0">
                <a:latin typeface="Times New Roman" panose="02020603050405020304" pitchFamily="18" charset="0"/>
                <a:cs typeface="Times New Roman" panose="02020603050405020304" pitchFamily="18" charset="0"/>
              </a:rPr>
              <a:t>Innovative ideas and technological advances in science and technology have been reflected by numerous well known and representative literary works. </a:t>
            </a:r>
          </a:p>
          <a:p>
            <a:pPr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 Literary works, articles, novels helps the general public and students to scientific ideas and concepts. </a:t>
            </a:r>
          </a:p>
          <a:p>
            <a:pPr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 Through literature many other mentioned in the paper try to convey human side of science, the social, historical contexts in which sciences develops. </a:t>
            </a:r>
          </a:p>
          <a:p>
            <a:pPr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 when deeply studies on humanities and its related subject we can clearly come to concluded that humanities are not least when we compare to science and technology. </a:t>
            </a:r>
          </a:p>
        </p:txBody>
      </p:sp>
    </p:spTree>
    <p:extLst>
      <p:ext uri="{BB962C8B-B14F-4D97-AF65-F5344CB8AC3E}">
        <p14:creationId xmlns:p14="http://schemas.microsoft.com/office/powerpoint/2010/main" val="29463981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116</TotalTime>
  <Words>1581</Words>
  <Application>Microsoft Office PowerPoint</Application>
  <PresentationFormat>Widescreen</PresentationFormat>
  <Paragraphs>85</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Aptos</vt:lpstr>
      <vt:lpstr>Aptos Display</vt:lpstr>
      <vt:lpstr>Arial</vt:lpstr>
      <vt:lpstr>Times New Roman</vt:lpstr>
      <vt:lpstr>Wingdings</vt:lpstr>
      <vt:lpstr>Office Theme</vt:lpstr>
      <vt:lpstr>The Lost Art of Thinking: Bridging Humanities with Science and Technology   </vt:lpstr>
      <vt:lpstr>PowerPoint Presentation</vt:lpstr>
      <vt:lpstr>Objectives </vt:lpstr>
      <vt:lpstr>Literature and Science </vt:lpstr>
      <vt:lpstr>Literature and Science </vt:lpstr>
      <vt:lpstr>Literature and Science </vt:lpstr>
      <vt:lpstr>The Art of Insight: How Literature Illuminates the Scientific Mind </vt:lpstr>
      <vt:lpstr>Greatest Scientists Who Contributed to Literature </vt:lpstr>
      <vt:lpstr>Literary Works that Shared the Scientific Concepts </vt:lpstr>
      <vt:lpstr>Contribution of Science to Literary Genre</vt:lpstr>
      <vt:lpstr>Values, Qualities and Skills that are taken away by Technology</vt:lpstr>
      <vt:lpstr>Values, Qualities and Skills that are taken away by Technology</vt:lpstr>
      <vt:lpstr>The Art of Being Human: The Enduring Value of Humanities in the Digital Age.</vt:lpstr>
      <vt:lpstr>The Art of Being Human: The Enduring Value of Humanities in the Digital Age.</vt:lpstr>
      <vt:lpstr>Conclusion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shibin varghese</dc:creator>
  <cp:lastModifiedBy>intel</cp:lastModifiedBy>
  <cp:revision>4</cp:revision>
  <dcterms:created xsi:type="dcterms:W3CDTF">2024-09-24T04:57:56Z</dcterms:created>
  <dcterms:modified xsi:type="dcterms:W3CDTF">2024-10-15T23:19:52Z</dcterms:modified>
</cp:coreProperties>
</file>