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256" r:id="rId3"/>
    <p:sldId id="257" r:id="rId4"/>
    <p:sldId id="258" r:id="rId6"/>
    <p:sldId id="259" r:id="rId7"/>
    <p:sldId id="260" r:id="rId8"/>
    <p:sldId id="261" r:id="rId9"/>
    <p:sldId id="262" r:id="rId10"/>
    <p:sldId id="263" r:id="rId11"/>
    <p:sldId id="264" r:id="rId12"/>
    <p:sldId id="265" r:id="rId13"/>
    <p:sldId id="267" r:id="rId14"/>
    <p:sldId id="266" r:id="rId15"/>
    <p:sldId id="268" r:id="rId16"/>
    <p:sldId id="269" r:id="rId17"/>
    <p:sldId id="270" r:id="rId18"/>
    <p:sldId id="27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48" d="100"/>
          <a:sy n="48" d="100"/>
        </p:scale>
        <p:origin x="67" y="61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 Type="http://schemas.openxmlformats.org/officeDocument/2006/relationships/slide" Target="slides/slide1.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a:spLocks noGrp="1"/>
          </p:cNvSpPr>
          <p:nvPr>
            <p:ph type="sldImg" idx="2"/>
          </p:nvPr>
        </p:nvSpPr>
        <p:spPr/>
      </p:sp>
      <p:sp>
        <p:nvSpPr>
          <p:cNvPr id="3" name="Text Placeholder 2"/>
          <p:cNvSpPr>
            <a:spLocks noGrp="1"/>
          </p:cNvSpPr>
          <p:nvPr>
            <p:ph type="body" idx="3"/>
          </p:nvPr>
        </p:nvSpPr>
        <p:spPr/>
        <p:txBody>
          <a:bodyPr/>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DEFC91D-C8A5-489E-A84B-D3F28ACFEB56}" type="datetimeFigureOut">
              <a:rPr lang="en-IN" smtClean="0"/>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E1741DC-7589-4A2A-9524-D0D26B34280B}" type="slidenum">
              <a:rPr lang="en-IN" smtClean="0"/>
            </a:fld>
            <a:endParaRPr lang="en-IN"/>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DEFC91D-C8A5-489E-A84B-D3F28ACFEB56}" type="datetimeFigureOut">
              <a:rPr lang="en-IN" smtClean="0"/>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E1741DC-7589-4A2A-9524-D0D26B34280B}" type="slidenum">
              <a:rPr lang="en-IN" smtClean="0"/>
            </a:fld>
            <a:endParaRPr lang="en-IN"/>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DEFC91D-C8A5-489E-A84B-D3F28ACFEB56}" type="datetimeFigureOut">
              <a:rPr lang="en-IN" smtClean="0"/>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E1741DC-7589-4A2A-9524-D0D26B34280B}" type="slidenum">
              <a:rPr lang="en-IN" smtClean="0"/>
            </a:fld>
            <a:endParaRPr lang="en-IN"/>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76672" cy="4525963"/>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205728" y="1600200"/>
            <a:ext cx="5376672" cy="4525963"/>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6DEFC91D-C8A5-489E-A84B-D3F28ACFEB56}" type="datetimeFigureOut">
              <a:rPr lang="en-IN" smtClean="0"/>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E1741DC-7589-4A2A-9524-D0D26B34280B}" type="slidenum">
              <a:rPr lang="en-IN" smtClean="0"/>
            </a:fld>
            <a:endParaRPr lang="en-IN"/>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6DEFC91D-C8A5-489E-A84B-D3F28ACFEB56}" type="datetimeFigureOut">
              <a:rPr lang="en-IN" smtClean="0"/>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E1741DC-7589-4A2A-9524-D0D26B34280B}" type="slidenum">
              <a:rPr lang="en-IN" smtClean="0"/>
            </a:fld>
            <a:endParaRPr lang="en-IN"/>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DEFC91D-C8A5-489E-A84B-D3F28ACFEB56}" type="datetimeFigureOut">
              <a:rPr lang="en-IN" smtClean="0"/>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E1741DC-7589-4A2A-9524-D0D26B34280B}" type="slidenum">
              <a:rPr lang="en-IN" smtClean="0"/>
            </a:fld>
            <a:endParaRPr lang="en-IN"/>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EFC91D-C8A5-489E-A84B-D3F28ACFEB56}" type="datetimeFigureOut">
              <a:rPr lang="en-IN" smtClean="0"/>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E1741DC-7589-4A2A-9524-D0D26B34280B}" type="slidenum">
              <a:rPr lang="en-IN" smtClean="0"/>
            </a:fld>
            <a:endParaRPr lang="en-IN"/>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DEFC91D-C8A5-489E-A84B-D3F28ACFEB56}" type="datetimeFigureOut">
              <a:rPr lang="en-IN" smtClean="0"/>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E1741DC-7589-4A2A-9524-D0D26B34280B}" type="slidenum">
              <a:rPr lang="en-IN" smtClean="0"/>
            </a:fld>
            <a:endParaRPr lang="en-IN"/>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DEFC91D-C8A5-489E-A84B-D3F28ACFEB56}" type="datetimeFigureOut">
              <a:rPr lang="en-IN" smtClean="0"/>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E1741DC-7589-4A2A-9524-D0D26B34280B}" type="slidenum">
              <a:rPr lang="en-IN" smtClean="0"/>
            </a:fld>
            <a:endParaRPr lang="en-IN"/>
          </a:p>
        </p:txBody>
      </p:sp>
    </p:spTree>
  </p:cSld>
  <p:clrMapOvr>
    <a:masterClrMapping/>
  </p:clrMapOvr>
  <p:timing>
    <p:tnLst>
      <p:par>
        <p:cTn id="1" dur="indefinite" restart="never" nodeType="tmRoot"/>
      </p:par>
    </p:tnLst>
  </p:timing>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DEFC91D-C8A5-489E-A84B-D3F28ACFEB56}" type="datetimeFigureOut">
              <a:rPr lang="en-IN" smtClean="0"/>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E1741DC-7589-4A2A-9524-D0D26B34280B}" type="slidenum">
              <a:rPr lang="en-IN" smtClean="0"/>
            </a:fld>
            <a:endParaRPr lang="en-IN"/>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8"/>
            <a:ext cx="8070573" cy="5851525"/>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DEFC91D-C8A5-489E-A84B-D3F28ACFEB56}" type="datetimeFigureOut">
              <a:rPr lang="en-IN" smtClean="0"/>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E1741DC-7589-4A2A-9524-D0D26B34280B}" type="slidenum">
              <a:rPr lang="en-IN" smtClean="0"/>
            </a:fld>
            <a:endParaRPr lang="en-IN"/>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p:sp>
        <p:nvSpPr>
          <p:cNvPr id="1026" name="Title 1025"/>
          <p:cNvSpPr/>
          <p:nvPr>
            <p:ph type="title"/>
          </p:nvPr>
        </p:nvSpPr>
        <p:spPr>
          <a:xfrm>
            <a:off x="609600" y="274638"/>
            <a:ext cx="10972800" cy="1143000"/>
          </a:xfrm>
          <a:prstGeom prst="rect">
            <a:avLst/>
          </a:prstGeom>
          <a:noFill/>
          <a:ln w="9525">
            <a:noFill/>
          </a:ln>
        </p:spPr>
        <p:txBody>
          <a:bodyPr anchor="ctr" anchorCtr="0"/>
          <a:p>
            <a:pPr lvl="0"/>
            <a:r>
              <a:t>Click to edit Master title style</a:t>
            </a:r>
          </a:p>
        </p:txBody>
      </p:sp>
      <p:sp>
        <p:nvSpPr>
          <p:cNvPr id="1027" name="Text Placeholder 1026"/>
          <p:cNvSpPr/>
          <p:nvPr>
            <p:ph type="body" idx="1"/>
          </p:nvPr>
        </p:nvSpPr>
        <p:spPr>
          <a:xfrm>
            <a:off x="609600" y="1600200"/>
            <a:ext cx="10972800" cy="4525963"/>
          </a:xfrm>
          <a:prstGeom prst="rect">
            <a:avLst/>
          </a:prstGeom>
          <a:noFill/>
          <a:ln w="9525">
            <a:noFill/>
          </a:ln>
        </p:spPr>
        <p:txBody>
          <a:bodyPr/>
          <a:p>
            <a:pPr lvl="0"/>
            <a:r>
              <a:t>Click to edit Master text styles</a:t>
            </a:r>
          </a:p>
          <a:p>
            <a:pPr lvl="1"/>
            <a:r>
              <a:t>Second level</a:t>
            </a:r>
          </a:p>
          <a:p>
            <a:pPr lvl="2"/>
            <a:r>
              <a:t>Third level</a:t>
            </a:r>
          </a:p>
          <a:p>
            <a:pPr lvl="3"/>
            <a:r>
              <a:t>Fourth level</a:t>
            </a:r>
          </a:p>
          <a:p>
            <a:pPr lvl="4"/>
            <a:r>
              <a:t>Fifth level</a:t>
            </a:r>
          </a:p>
        </p:txBody>
      </p:sp>
      <p:sp>
        <p:nvSpPr>
          <p:cNvPr id="1028" name="Date Placeholder 1027"/>
          <p:cNvSpPr/>
          <p:nvPr>
            <p:ph type="dt" sz="half" idx="2"/>
          </p:nvPr>
        </p:nvSpPr>
        <p:spPr>
          <a:xfrm>
            <a:off x="609600" y="6245225"/>
            <a:ext cx="2844800" cy="476250"/>
          </a:xfrm>
          <a:prstGeom prst="rect">
            <a:avLst/>
          </a:prstGeom>
          <a:noFill/>
          <a:ln w="9525">
            <a:noFill/>
          </a:ln>
        </p:spPr>
        <p:txBody>
          <a:bodyPr/>
          <a:lstStyle>
            <a:lvl1pPr>
              <a:defRPr sz="1400"/>
            </a:lvl1pPr>
          </a:lstStyle>
          <a:p>
            <a:fld id="{6DEFC91D-C8A5-489E-A84B-D3F28ACFEB56}" type="datetimeFigureOut">
              <a:rPr lang="en-IN" smtClean="0"/>
            </a:fld>
            <a:endParaRPr lang="en-IN"/>
          </a:p>
        </p:txBody>
      </p:sp>
      <p:sp>
        <p:nvSpPr>
          <p:cNvPr id="1029" name="Footer Placeholder 1028"/>
          <p:cNvSpPr/>
          <p:nvPr>
            <p:ph type="ftr" sz="quarter" idx="3"/>
          </p:nvPr>
        </p:nvSpPr>
        <p:spPr>
          <a:xfrm>
            <a:off x="4165600" y="6245225"/>
            <a:ext cx="3860800" cy="476250"/>
          </a:xfrm>
          <a:prstGeom prst="rect">
            <a:avLst/>
          </a:prstGeom>
          <a:noFill/>
          <a:ln w="9525">
            <a:noFill/>
          </a:ln>
        </p:spPr>
        <p:txBody>
          <a:bodyPr/>
          <a:lstStyle>
            <a:lvl1pPr algn="ctr">
              <a:defRPr sz="1400"/>
            </a:lvl1pPr>
          </a:lstStyle>
          <a:p>
            <a:endParaRPr lang="en-IN"/>
          </a:p>
        </p:txBody>
      </p:sp>
      <p:sp>
        <p:nvSpPr>
          <p:cNvPr id="1030" name="Slide Number Placeholder 1029"/>
          <p:cNvSpPr/>
          <p:nvPr>
            <p:ph type="sldNum" sz="quarter" idx="4"/>
          </p:nvPr>
        </p:nvSpPr>
        <p:spPr>
          <a:xfrm>
            <a:off x="8737600" y="6245225"/>
            <a:ext cx="2844800" cy="476250"/>
          </a:xfrm>
          <a:prstGeom prst="rect">
            <a:avLst/>
          </a:prstGeom>
          <a:noFill/>
          <a:ln w="9525">
            <a:noFill/>
          </a:ln>
        </p:spPr>
        <p:txBody>
          <a:bodyPr/>
          <a:lstStyle>
            <a:lvl1pPr algn="r">
              <a:defRPr sz="1400"/>
            </a:lvl1pPr>
          </a:lstStyle>
          <a:p>
            <a:fld id="{BE1741DC-7589-4A2A-9524-D0D26B34280B}" type="slidenum">
              <a:rPr lang="en-IN" smtClean="0"/>
            </a:fld>
            <a:endParaRPr lang="en-I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027279"/>
          </a:xfrm>
        </p:spPr>
        <p:txBody>
          <a:bodyPr>
            <a:normAutofit fontScale="90000"/>
          </a:bodyPr>
          <a:lstStyle/>
          <a:p>
            <a:r>
              <a:rPr lang="en-US" sz="4000" b="1" dirty="0"/>
              <a:t>Trace Element Analysis using Particle Induced X-ray Emission (PIXE) Technique</a:t>
            </a:r>
            <a:endParaRPr lang="en-IN" sz="4000" dirty="0"/>
          </a:p>
        </p:txBody>
      </p:sp>
      <p:sp>
        <p:nvSpPr>
          <p:cNvPr id="3" name="Subtitle 2"/>
          <p:cNvSpPr>
            <a:spLocks noGrp="1"/>
          </p:cNvSpPr>
          <p:nvPr>
            <p:ph type="subTitle" idx="1"/>
          </p:nvPr>
        </p:nvSpPr>
        <p:spPr>
          <a:xfrm>
            <a:off x="1524000" y="2550795"/>
            <a:ext cx="10354310" cy="3978275"/>
          </a:xfrm>
        </p:spPr>
        <p:txBody>
          <a:bodyPr>
            <a:normAutofit/>
          </a:bodyPr>
          <a:lstStyle/>
          <a:p>
            <a:r>
              <a:rPr lang="en-US" sz="4000" dirty="0"/>
              <a:t>Assessment of Soil Quality near Automobile Sector of </a:t>
            </a:r>
            <a:r>
              <a:rPr lang="en-US" sz="4000" dirty="0" err="1"/>
              <a:t>Sambhajinagar</a:t>
            </a:r>
            <a:r>
              <a:rPr lang="en-US" sz="4000" dirty="0"/>
              <a:t> Distric</a:t>
            </a:r>
            <a:r>
              <a:rPr lang="en-US" sz="4000" dirty="0"/>
              <a:t>t</a:t>
            </a:r>
            <a:endParaRPr lang="en-US" sz="4000" dirty="0"/>
          </a:p>
          <a:p>
            <a:endParaRPr lang="en-US" dirty="0"/>
          </a:p>
          <a:p>
            <a:r>
              <a:rPr lang="en-IN" sz="2800" b="1" dirty="0"/>
              <a:t>Chandrashekhar Nivrutti </a:t>
            </a:r>
            <a:r>
              <a:rPr lang="en-IN" sz="2800" b="1" dirty="0" err="1"/>
              <a:t>Wani</a:t>
            </a:r>
            <a:endParaRPr lang="en-IN" sz="2800" b="1" dirty="0" err="1"/>
          </a:p>
          <a:p>
            <a:r>
              <a:rPr lang="en-IN" dirty="0"/>
              <a:t> Department of Applied Sciences, Nims University Rajasthan, Jaipur-303121, India</a:t>
            </a:r>
            <a:endParaRPr lang="en-IN" dirty="0"/>
          </a:p>
          <a:p>
            <a:r>
              <a:rPr lang="en-IN" dirty="0"/>
              <a:t> Sanjivani K. B. P. Polytechnic, </a:t>
            </a:r>
            <a:r>
              <a:rPr lang="en-IN" dirty="0" err="1"/>
              <a:t>Kopargaon</a:t>
            </a:r>
            <a:r>
              <a:rPr lang="en-IN" dirty="0"/>
              <a:t> (Maharashtra)-423603, India</a:t>
            </a:r>
            <a:endParaRPr lang="en-IN" dirty="0"/>
          </a:p>
          <a:p>
            <a:r>
              <a:rPr lang="en-US" altLang="en-IN" sz="2400" b="1" dirty="0"/>
              <a:t>Guide: Dr. </a:t>
            </a:r>
            <a:r>
              <a:rPr lang="en-IN" sz="2400" b="1" dirty="0">
                <a:sym typeface="+mn-ea"/>
              </a:rPr>
              <a:t>Harish Kumar</a:t>
            </a:r>
            <a:endParaRPr lang="en-IN" dirty="0"/>
          </a:p>
          <a:p>
            <a:r>
              <a:rPr lang="en-IN" dirty="0">
                <a:sym typeface="+mn-ea"/>
              </a:rPr>
              <a:t>Department of Applied Sciences, Nims University Rajasthan, Jaipur-303121, India</a:t>
            </a:r>
            <a:endParaRPr lang="en-IN"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422" y="401053"/>
            <a:ext cx="6448926" cy="3108910"/>
          </a:xfrm>
        </p:spPr>
        <p:txBody>
          <a:bodyPr>
            <a:normAutofit fontScale="90000"/>
          </a:bodyPr>
          <a:lstStyle/>
          <a:p>
            <a:r>
              <a:rPr lang="en-US" altLang="en-US" sz="4400" dirty="0"/>
              <a:t>Abstract &amp; Overview</a:t>
            </a:r>
            <a:br>
              <a:rPr lang="en-US" altLang="en-US" dirty="0"/>
            </a:br>
            <a:r>
              <a:rPr lang="en-US" altLang="en-US" sz="3300" dirty="0"/>
              <a:t>Trace Element Analysis in </a:t>
            </a:r>
            <a:r>
              <a:rPr lang="en-US" altLang="en-US" sz="3300" dirty="0" err="1"/>
              <a:t>Sambhajinagar</a:t>
            </a:r>
            <a:r>
              <a:rPr lang="en-US" altLang="en-US" sz="3300" dirty="0"/>
              <a:t> Soil</a:t>
            </a:r>
            <a:br>
              <a:rPr lang="en-US" altLang="en-US" dirty="0"/>
            </a:br>
            <a:br>
              <a:rPr lang="en-US" altLang="en-US" sz="3600" dirty="0"/>
            </a:br>
            <a:r>
              <a:rPr lang="en-US" altLang="en-US" sz="2200" dirty="0"/>
              <a:t>This study investigates the environmental impact of the automobile industry on local soil quality, utilizing advanced nuclear analytical techniques to quantify heavy metal contamination.</a:t>
            </a:r>
            <a:endParaRPr lang="en-US" altLang="en-US" sz="2200" dirty="0"/>
          </a:p>
        </p:txBody>
      </p:sp>
      <p:sp>
        <p:nvSpPr>
          <p:cNvPr id="3" name="Subtitle 2"/>
          <p:cNvSpPr>
            <a:spLocks noGrp="1"/>
          </p:cNvSpPr>
          <p:nvPr>
            <p:ph type="subTitle" idx="1"/>
          </p:nvPr>
        </p:nvSpPr>
        <p:spPr>
          <a:xfrm>
            <a:off x="160422" y="3649580"/>
            <a:ext cx="6448926" cy="3108909"/>
          </a:xfrm>
        </p:spPr>
        <p:txBody>
          <a:bodyPr/>
          <a:lstStyle/>
          <a:p>
            <a:r>
              <a:rPr lang="en-US" sz="4000" dirty="0">
                <a:latin typeface="+mj-lt"/>
                <a:ea typeface="+mj-ea"/>
                <a:cs typeface="+mj-cs"/>
              </a:rPr>
              <a:t>Critical Implication</a:t>
            </a:r>
            <a:endParaRPr lang="en-US" sz="4000" dirty="0">
              <a:latin typeface="+mj-lt"/>
              <a:ea typeface="+mj-ea"/>
              <a:cs typeface="+mj-cs"/>
            </a:endParaRPr>
          </a:p>
          <a:p>
            <a:pPr algn="just"/>
            <a:r>
              <a:rPr lang="en-US" sz="2000" dirty="0">
                <a:latin typeface="+mj-lt"/>
                <a:ea typeface="+mj-ea"/>
                <a:cs typeface="+mj-cs"/>
              </a:rPr>
              <a:t>Findings indicate significant enrichment of Lead (Pb) and Zinc (Zn) beyond safe limits, primarily driven by vehicular emissions and industrial activities, posing potential ecological and health risks.</a:t>
            </a:r>
            <a:endParaRPr lang="en-US" sz="2000" dirty="0">
              <a:latin typeface="+mj-lt"/>
              <a:ea typeface="+mj-ea"/>
              <a:cs typeface="+mj-cs"/>
            </a:endParaRPr>
          </a:p>
          <a:p>
            <a:endParaRPr lang="en-IN" dirty="0"/>
          </a:p>
        </p:txBody>
      </p:sp>
      <p:sp>
        <p:nvSpPr>
          <p:cNvPr id="4" name="Subtitle 2"/>
          <p:cNvSpPr txBox="1"/>
          <p:nvPr/>
        </p:nvSpPr>
        <p:spPr>
          <a:xfrm>
            <a:off x="6898104" y="224589"/>
            <a:ext cx="5293895" cy="6533900"/>
          </a:xfrm>
          <a:prstGeom prst="rect">
            <a:avLst/>
          </a:prstGeom>
        </p:spPr>
        <p:txBody>
          <a:bodyPr vert="horz" lIns="91440" tIns="45720" rIns="91440" bIns="45720" rtlCol="0">
            <a:normAutofit fontScale="40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4000" b="1" dirty="0">
                <a:latin typeface="+mj-lt"/>
                <a:ea typeface="+mj-ea"/>
                <a:cs typeface="+mj-cs"/>
              </a:rPr>
              <a:t>* Research Objective</a:t>
            </a:r>
            <a:endParaRPr lang="en-US" sz="4000" b="1" dirty="0">
              <a:latin typeface="+mj-lt"/>
              <a:ea typeface="+mj-ea"/>
              <a:cs typeface="+mj-cs"/>
            </a:endParaRPr>
          </a:p>
          <a:p>
            <a:pPr algn="l"/>
            <a:r>
              <a:rPr lang="en-US" sz="4000" dirty="0">
                <a:latin typeface="+mj-lt"/>
                <a:ea typeface="+mj-ea"/>
                <a:cs typeface="+mj-cs"/>
              </a:rPr>
              <a:t>Quantify trace metal concentrations in surface soils (0–10 cm) surrounding the automobile industrial sector of </a:t>
            </a:r>
            <a:r>
              <a:rPr lang="en-US" sz="4000" dirty="0" err="1">
                <a:latin typeface="+mj-lt"/>
                <a:ea typeface="+mj-ea"/>
                <a:cs typeface="+mj-cs"/>
              </a:rPr>
              <a:t>Sambhajinagar</a:t>
            </a:r>
            <a:r>
              <a:rPr lang="en-US" sz="4000" dirty="0">
                <a:latin typeface="+mj-lt"/>
                <a:ea typeface="+mj-ea"/>
                <a:cs typeface="+mj-cs"/>
              </a:rPr>
              <a:t>.</a:t>
            </a:r>
            <a:endParaRPr lang="en-US" sz="4000" dirty="0">
              <a:latin typeface="+mj-lt"/>
              <a:ea typeface="+mj-ea"/>
              <a:cs typeface="+mj-cs"/>
            </a:endParaRPr>
          </a:p>
          <a:p>
            <a:endParaRPr lang="en-US" sz="4000" dirty="0">
              <a:latin typeface="+mj-lt"/>
              <a:ea typeface="+mj-ea"/>
              <a:cs typeface="+mj-cs"/>
            </a:endParaRPr>
          </a:p>
          <a:p>
            <a:pPr algn="l"/>
            <a:r>
              <a:rPr lang="en-US" sz="4000" b="1" dirty="0">
                <a:latin typeface="+mj-lt"/>
                <a:ea typeface="+mj-ea"/>
                <a:cs typeface="+mj-cs"/>
              </a:rPr>
              <a:t>* Data &amp; Methodology</a:t>
            </a:r>
            <a:endParaRPr lang="en-US" sz="4000" b="1" dirty="0">
              <a:latin typeface="+mj-lt"/>
              <a:ea typeface="+mj-ea"/>
              <a:cs typeface="+mj-cs"/>
            </a:endParaRPr>
          </a:p>
          <a:p>
            <a:pPr algn="l"/>
            <a:r>
              <a:rPr lang="en-US" sz="4000" dirty="0">
                <a:latin typeface="+mj-lt"/>
                <a:ea typeface="+mj-ea"/>
                <a:cs typeface="+mj-cs"/>
              </a:rPr>
              <a:t>Analysis of secondary dataset from 2023–2025 surveys (15 composite samples) using PIXE (Particle Induced X-ray Emission) for high-sensitivity multi-element profiling.</a:t>
            </a:r>
            <a:endParaRPr lang="en-US" sz="4000" dirty="0">
              <a:latin typeface="+mj-lt"/>
              <a:ea typeface="+mj-ea"/>
              <a:cs typeface="+mj-cs"/>
            </a:endParaRPr>
          </a:p>
          <a:p>
            <a:endParaRPr lang="en-US" sz="4000" dirty="0">
              <a:latin typeface="+mj-lt"/>
              <a:ea typeface="+mj-ea"/>
              <a:cs typeface="+mj-cs"/>
            </a:endParaRPr>
          </a:p>
          <a:p>
            <a:pPr algn="l"/>
            <a:r>
              <a:rPr lang="en-US" sz="4000" b="1" dirty="0">
                <a:latin typeface="+mj-lt"/>
                <a:ea typeface="+mj-ea"/>
                <a:cs typeface="+mj-cs"/>
              </a:rPr>
              <a:t>* Key Findings (Mean Concentrations)</a:t>
            </a:r>
            <a:endParaRPr lang="en-US" sz="4000" b="1" dirty="0">
              <a:latin typeface="+mj-lt"/>
              <a:ea typeface="+mj-ea"/>
              <a:cs typeface="+mj-cs"/>
            </a:endParaRPr>
          </a:p>
          <a:p>
            <a:pPr algn="l"/>
            <a:r>
              <a:rPr lang="en-US" sz="4000" dirty="0">
                <a:latin typeface="+mj-lt"/>
                <a:ea typeface="+mj-ea"/>
                <a:cs typeface="+mj-cs"/>
              </a:rPr>
              <a:t>Pb ~78.6 mg/kg Zn ~243.5 mg/kg Cd ~1.6 mg/kg</a:t>
            </a:r>
            <a:endParaRPr lang="en-US" sz="4000" dirty="0">
              <a:latin typeface="+mj-lt"/>
              <a:ea typeface="+mj-ea"/>
              <a:cs typeface="+mj-cs"/>
            </a:endParaRPr>
          </a:p>
          <a:p>
            <a:pPr algn="l"/>
            <a:r>
              <a:rPr lang="en-US" sz="4000" dirty="0">
                <a:latin typeface="+mj-lt"/>
                <a:ea typeface="+mj-ea"/>
                <a:cs typeface="+mj-cs"/>
              </a:rPr>
              <a:t>Cu ~58.2 mg/kg Ni ~31.4 mg/kg</a:t>
            </a:r>
            <a:endParaRPr lang="en-US" sz="4000" dirty="0">
              <a:latin typeface="+mj-lt"/>
              <a:ea typeface="+mj-ea"/>
              <a:cs typeface="+mj-cs"/>
            </a:endParaRPr>
          </a:p>
          <a:p>
            <a:pPr algn="l"/>
            <a:endParaRPr lang="en-US" sz="4000" dirty="0">
              <a:latin typeface="+mj-lt"/>
              <a:ea typeface="+mj-ea"/>
              <a:cs typeface="+mj-cs"/>
            </a:endParaRPr>
          </a:p>
          <a:p>
            <a:pPr algn="l"/>
            <a:r>
              <a:rPr lang="en-US" sz="4000" b="1" dirty="0">
                <a:latin typeface="+mj-lt"/>
                <a:ea typeface="+mj-ea"/>
                <a:cs typeface="+mj-cs"/>
              </a:rPr>
              <a:t>* Enrichment Status</a:t>
            </a:r>
            <a:endParaRPr lang="en-US" sz="4000" b="1" dirty="0">
              <a:latin typeface="+mj-lt"/>
              <a:ea typeface="+mj-ea"/>
              <a:cs typeface="+mj-cs"/>
            </a:endParaRPr>
          </a:p>
          <a:p>
            <a:pPr algn="l"/>
            <a:r>
              <a:rPr lang="en-US" sz="4000" dirty="0">
                <a:latin typeface="+mj-lt"/>
                <a:ea typeface="+mj-ea"/>
                <a:cs typeface="+mj-cs"/>
              </a:rPr>
              <a:t>High Enrichment: Lead, Zinc, and Cadmium markedly above natural background levels.</a:t>
            </a:r>
            <a:endParaRPr lang="en-US" sz="4000" dirty="0">
              <a:latin typeface="+mj-lt"/>
              <a:ea typeface="+mj-ea"/>
              <a:cs typeface="+mj-cs"/>
            </a:endParaRPr>
          </a:p>
          <a:p>
            <a:pPr algn="l"/>
            <a:r>
              <a:rPr lang="en-US" sz="4000" dirty="0">
                <a:latin typeface="+mj-lt"/>
                <a:ea typeface="+mj-ea"/>
                <a:cs typeface="+mj-cs"/>
              </a:rPr>
              <a:t>Moderate/Low: Copper showed moderate elevation; Nickel remained near crustal baseline.</a:t>
            </a:r>
            <a:endParaRPr lang="en-US" sz="4000" dirty="0">
              <a:latin typeface="+mj-lt"/>
              <a:ea typeface="+mj-ea"/>
              <a:cs typeface="+mj-cs"/>
            </a:endParaRPr>
          </a:p>
          <a:p>
            <a:endParaRPr lang="en-US" sz="4000" dirty="0">
              <a:latin typeface="+mj-lt"/>
              <a:ea typeface="+mj-ea"/>
              <a:cs typeface="+mj-cs"/>
            </a:endParaRPr>
          </a:p>
          <a:p>
            <a:pPr algn="l"/>
            <a:r>
              <a:rPr lang="en-US" sz="4000" b="1" dirty="0">
                <a:latin typeface="+mj-lt"/>
                <a:ea typeface="+mj-ea"/>
                <a:cs typeface="+mj-cs"/>
              </a:rPr>
              <a:t>* Primary Sources</a:t>
            </a:r>
            <a:endParaRPr lang="en-US" sz="4000" b="1" dirty="0">
              <a:latin typeface="+mj-lt"/>
              <a:ea typeface="+mj-ea"/>
              <a:cs typeface="+mj-cs"/>
            </a:endParaRPr>
          </a:p>
          <a:p>
            <a:pPr algn="l"/>
            <a:r>
              <a:rPr lang="en-US" sz="4000" dirty="0">
                <a:latin typeface="+mj-lt"/>
                <a:ea typeface="+mj-ea"/>
                <a:cs typeface="+mj-cs"/>
              </a:rPr>
              <a:t>Contamination attributed largely to anthropogenic sources: vehicular emissions, tire wear, and industrial material deposition.</a:t>
            </a:r>
            <a:endParaRPr lang="en-IN"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52926"/>
            <a:ext cx="9144000" cy="1026695"/>
          </a:xfrm>
        </p:spPr>
        <p:txBody>
          <a:bodyPr>
            <a:normAutofit/>
          </a:bodyPr>
          <a:lstStyle/>
          <a:p>
            <a:r>
              <a:rPr lang="en-US" sz="4000" b="1" dirty="0"/>
              <a:t>Introduction: The Heavy Metal Challenge</a:t>
            </a:r>
            <a:endParaRPr lang="en-IN" sz="4000" dirty="0"/>
          </a:p>
        </p:txBody>
      </p:sp>
      <p:sp>
        <p:nvSpPr>
          <p:cNvPr id="3" name="Subtitle 2"/>
          <p:cNvSpPr>
            <a:spLocks noGrp="1"/>
          </p:cNvSpPr>
          <p:nvPr>
            <p:ph type="subTitle" idx="1"/>
          </p:nvPr>
        </p:nvSpPr>
        <p:spPr>
          <a:xfrm>
            <a:off x="1090863" y="1556084"/>
            <a:ext cx="10154653" cy="4948990"/>
          </a:xfrm>
        </p:spPr>
        <p:txBody>
          <a:bodyPr>
            <a:normAutofit/>
          </a:bodyPr>
          <a:lstStyle/>
          <a:p>
            <a:pPr algn="l"/>
            <a:r>
              <a:rPr lang="en-IN" b="1" dirty="0"/>
              <a:t>Urban &amp; Industrial Soil Contamination</a:t>
            </a:r>
            <a:endParaRPr lang="en-IN" b="1" dirty="0"/>
          </a:p>
          <a:p>
            <a:pPr algn="l"/>
            <a:r>
              <a:rPr lang="en-IN" b="1" dirty="0"/>
              <a:t>* Persistent Pollutants</a:t>
            </a:r>
            <a:endParaRPr lang="en-IN" dirty="0"/>
          </a:p>
          <a:p>
            <a:pPr algn="l"/>
            <a:r>
              <a:rPr lang="en-IN" dirty="0"/>
              <a:t>Urban and industrial soils are accumulating non-biodegradable metals like Lead (Pb), Cadmium (Cd), Zinc (Zn), Copper (Cu), and Nickel (Ni), creating long-term environmental liabilities.</a:t>
            </a:r>
            <a:endParaRPr lang="en-IN" dirty="0"/>
          </a:p>
          <a:p>
            <a:pPr algn="l"/>
            <a:endParaRPr lang="en-IN" dirty="0"/>
          </a:p>
          <a:p>
            <a:pPr algn="l"/>
            <a:r>
              <a:rPr lang="en-IN" b="1" dirty="0"/>
              <a:t>* Anthropogenic Sources</a:t>
            </a:r>
            <a:endParaRPr lang="en-IN" dirty="0"/>
          </a:p>
          <a:p>
            <a:pPr algn="l"/>
            <a:r>
              <a:rPr lang="en-IN" dirty="0"/>
              <a:t>Primary contributors include vehicular emissions (exhaust, catalytic converters), component wear (tires, brakes, galvanized parts), and industrial waste dumping.</a:t>
            </a:r>
            <a:endParaRPr lang="en-IN" dirty="0"/>
          </a:p>
          <a:p>
            <a:pPr algn="l"/>
            <a:endParaRPr lang="en-IN" dirty="0"/>
          </a:p>
          <a:p>
            <a:pPr algn="l"/>
            <a:r>
              <a:rPr lang="en-IN" b="1" dirty="0"/>
              <a:t>* Exposure Pathways</a:t>
            </a:r>
            <a:endParaRPr lang="en-IN" dirty="0"/>
          </a:p>
          <a:p>
            <a:pPr algn="l"/>
            <a:r>
              <a:rPr lang="en-IN" dirty="0"/>
              <a:t>Contaminants enter the ecosystem through dust inhalation, direct ingestion, uptake by crops in peri-urban agriculture, and leaching into groundwater systems.</a:t>
            </a:r>
            <a:endParaRPr lang="en-IN" dirty="0"/>
          </a:p>
          <a:p>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28863"/>
            <a:ext cx="9144000" cy="914984"/>
          </a:xfrm>
        </p:spPr>
        <p:txBody>
          <a:bodyPr>
            <a:normAutofit fontScale="90000"/>
          </a:bodyPr>
          <a:lstStyle/>
          <a:p>
            <a:br>
              <a:rPr lang="en-IN" b="1" dirty="0"/>
            </a:br>
            <a:r>
              <a:rPr lang="en-US" altLang="en-IN" b="1" dirty="0"/>
              <a:t>Study Aim and </a:t>
            </a:r>
            <a:r>
              <a:rPr lang="en-IN" b="1" dirty="0"/>
              <a:t>Study Location</a:t>
            </a:r>
            <a:endParaRPr lang="en-IN" dirty="0"/>
          </a:p>
        </p:txBody>
      </p:sp>
      <p:sp>
        <p:nvSpPr>
          <p:cNvPr id="3" name="Subtitle 2"/>
          <p:cNvSpPr>
            <a:spLocks noGrp="1"/>
          </p:cNvSpPr>
          <p:nvPr>
            <p:ph type="subTitle" idx="1"/>
          </p:nvPr>
        </p:nvSpPr>
        <p:spPr>
          <a:xfrm>
            <a:off x="1299411" y="1363578"/>
            <a:ext cx="9625263" cy="5374105"/>
          </a:xfrm>
        </p:spPr>
        <p:txBody>
          <a:bodyPr>
            <a:normAutofit lnSpcReduction="10000"/>
          </a:bodyPr>
          <a:lstStyle/>
          <a:p>
            <a:pPr algn="l"/>
            <a:r>
              <a:rPr lang="en-US" altLang="en-IN" b="1" dirty="0">
                <a:sym typeface="+mn-ea"/>
              </a:rPr>
              <a:t>                                       </a:t>
            </a:r>
            <a:r>
              <a:rPr lang="en-US" altLang="en-IN" b="1" u="sng" dirty="0">
                <a:sym typeface="+mn-ea"/>
              </a:rPr>
              <a:t> </a:t>
            </a:r>
            <a:r>
              <a:rPr lang="en-IN" sz="2400" b="1" u="sng" dirty="0">
                <a:sym typeface="+mn-ea"/>
              </a:rPr>
              <a:t>Study Aim</a:t>
            </a:r>
            <a:endParaRPr lang="en-IN" sz="2400" b="1" dirty="0"/>
          </a:p>
          <a:p>
            <a:pPr algn="l"/>
            <a:r>
              <a:rPr lang="en-IN" dirty="0">
                <a:sym typeface="+mn-ea"/>
              </a:rPr>
              <a:t>To establish comprehensive multi-element profiles and determine contamination levels in the rapidly developing automobile sector of </a:t>
            </a:r>
            <a:r>
              <a:rPr lang="en-IN" dirty="0" err="1">
                <a:sym typeface="+mn-ea"/>
              </a:rPr>
              <a:t>Sambhajinagar</a:t>
            </a:r>
            <a:r>
              <a:rPr lang="en-IN" dirty="0">
                <a:sym typeface="+mn-ea"/>
              </a:rPr>
              <a:t> using PIXE analysis.</a:t>
            </a:r>
            <a:endParaRPr lang="en-US" b="1" dirty="0"/>
          </a:p>
          <a:p>
            <a:pPr algn="l"/>
            <a:endParaRPr lang="en-US" b="1" dirty="0"/>
          </a:p>
          <a:p>
            <a:pPr algn="l"/>
            <a:r>
              <a:rPr lang="en-US" b="1" dirty="0"/>
              <a:t>                                      </a:t>
            </a:r>
            <a:r>
              <a:rPr lang="en-US" sz="2400" u="sng" dirty="0"/>
              <a:t>Study Location</a:t>
            </a:r>
            <a:endParaRPr lang="en-US" b="1" dirty="0"/>
          </a:p>
          <a:p>
            <a:pPr algn="l"/>
            <a:r>
              <a:rPr lang="en-US" b="1" dirty="0"/>
              <a:t>*Geographic Context</a:t>
            </a:r>
            <a:endParaRPr lang="en-US" b="1" dirty="0"/>
          </a:p>
          <a:p>
            <a:pPr algn="l"/>
            <a:r>
              <a:rPr lang="en-US" dirty="0"/>
              <a:t>The study focuses on the </a:t>
            </a:r>
            <a:r>
              <a:rPr lang="en-US" b="1" dirty="0" err="1"/>
              <a:t>Sambhajinagar</a:t>
            </a:r>
            <a:r>
              <a:rPr lang="en-US" b="1" dirty="0"/>
              <a:t> (Aurangabad)</a:t>
            </a:r>
            <a:r>
              <a:rPr lang="en-US" dirty="0"/>
              <a:t> automobile industrial sector in Maharashtra, India. This rapidly developing zone hosts major car manufacturing plants, component suppliers, and service hubs.</a:t>
            </a:r>
            <a:endParaRPr lang="en-US" dirty="0"/>
          </a:p>
          <a:p>
            <a:pPr algn="l"/>
            <a:endParaRPr lang="en-US" b="1" dirty="0"/>
          </a:p>
          <a:p>
            <a:pPr algn="l"/>
            <a:r>
              <a:rPr lang="en-US" b="1" dirty="0"/>
              <a:t>*Environmental Setting</a:t>
            </a:r>
            <a:endParaRPr lang="en-US" b="1" dirty="0"/>
          </a:p>
          <a:p>
            <a:pPr algn="l"/>
            <a:r>
              <a:rPr lang="en-US" dirty="0"/>
              <a:t>Characterized by a semi-arid climate with distinct seasonal patterns. The local topography is relatively flat, with soils derived from </a:t>
            </a:r>
            <a:r>
              <a:rPr lang="en-US" b="1" dirty="0"/>
              <a:t>basaltic parent material</a:t>
            </a:r>
            <a:r>
              <a:rPr lang="en-US" dirty="0"/>
              <a:t> and alluvium, typical of the Deccan Trap region.</a:t>
            </a:r>
            <a:endParaRPr lang="en-US" dirty="0"/>
          </a:p>
          <a:p>
            <a:pPr algn="l"/>
            <a:endParaRPr lang="en-US" dirty="0"/>
          </a:p>
          <a:p>
            <a:pPr algn="l"/>
            <a:r>
              <a:rPr lang="en-US" b="1" dirty="0"/>
              <a:t>* Pollution Pressures</a:t>
            </a:r>
            <a:endParaRPr lang="en-US" b="1" dirty="0"/>
          </a:p>
          <a:p>
            <a:pPr algn="l"/>
            <a:r>
              <a:rPr lang="en-US" dirty="0"/>
              <a:t>The area experiences high traffic density, industrial emissions from assembly/paint shops, and significant dust resuspension, creating potential hotspots for heavy metal accumulation.</a:t>
            </a:r>
            <a:endParaRPr lang="en-US" dirty="0"/>
          </a:p>
          <a:p>
            <a:endParaRPr lang="en-US" dirty="0"/>
          </a:p>
          <a:p>
            <a:endParaRPr lang="en-IN"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24006"/>
            <a:ext cx="9144000" cy="914984"/>
          </a:xfrm>
        </p:spPr>
        <p:txBody>
          <a:bodyPr>
            <a:normAutofit fontScale="90000"/>
          </a:bodyPr>
          <a:lstStyle/>
          <a:p>
            <a:br>
              <a:rPr lang="en-IN" sz="4800" b="1" dirty="0"/>
            </a:br>
            <a:r>
              <a:rPr lang="en-IN" sz="4800" b="1" dirty="0"/>
              <a:t>Literature Review: Global Context</a:t>
            </a:r>
            <a:endParaRPr lang="en-IN" sz="4800" dirty="0"/>
          </a:p>
        </p:txBody>
      </p:sp>
      <p:sp>
        <p:nvSpPr>
          <p:cNvPr id="3" name="Subtitle 2"/>
          <p:cNvSpPr>
            <a:spLocks noGrp="1"/>
          </p:cNvSpPr>
          <p:nvPr>
            <p:ph type="subTitle" idx="1"/>
          </p:nvPr>
        </p:nvSpPr>
        <p:spPr>
          <a:xfrm>
            <a:off x="272716" y="1524583"/>
            <a:ext cx="8005010" cy="5109411"/>
          </a:xfrm>
        </p:spPr>
        <p:txBody>
          <a:bodyPr>
            <a:normAutofit fontScale="77500" lnSpcReduction="20000"/>
          </a:bodyPr>
          <a:lstStyle/>
          <a:p>
            <a:pPr algn="l"/>
            <a:r>
              <a:rPr lang="en-IN" b="1" dirty="0"/>
              <a:t>Global Pollution Patterns</a:t>
            </a:r>
            <a:endParaRPr lang="en-IN" b="1" dirty="0"/>
          </a:p>
          <a:p>
            <a:pPr algn="l"/>
            <a:r>
              <a:rPr lang="en-IN" b="1" dirty="0"/>
              <a:t>* Widespread Threat</a:t>
            </a:r>
            <a:endParaRPr lang="en-IN" dirty="0"/>
          </a:p>
          <a:p>
            <a:pPr algn="l"/>
            <a:r>
              <a:rPr lang="en-IN" dirty="0"/>
              <a:t>Recent evaluations indicate 14–17% of global croplands exceed safe metal limits, posing risks to agriculture and health (Hou et al., 2025). Industrialized regions in Eurasia show high accumulation of toxic metals.</a:t>
            </a:r>
            <a:endParaRPr lang="en-IN" dirty="0"/>
          </a:p>
          <a:p>
            <a:pPr algn="l"/>
            <a:endParaRPr lang="en-IN" dirty="0"/>
          </a:p>
          <a:p>
            <a:pPr algn="l"/>
            <a:r>
              <a:rPr lang="en-IN" b="1" dirty="0"/>
              <a:t>* Urban Enrichment</a:t>
            </a:r>
            <a:endParaRPr lang="en-IN" dirty="0"/>
          </a:p>
          <a:p>
            <a:pPr algn="l"/>
            <a:r>
              <a:rPr lang="en-IN" dirty="0"/>
              <a:t>Urban soils consistently show enrichment of Pb, Zn, Cu, and Cd due to traffic and industry. Studies in China revealed nearly all urban samples exceeded natural background levels (Wei &amp; Yang, 2010).</a:t>
            </a:r>
            <a:endParaRPr lang="en-IN" dirty="0"/>
          </a:p>
          <a:p>
            <a:pPr algn="l"/>
            <a:endParaRPr lang="en-IN" dirty="0"/>
          </a:p>
          <a:p>
            <a:pPr algn="l"/>
            <a:r>
              <a:rPr lang="en-IN" b="1" dirty="0"/>
              <a:t>* Traffic &amp; Industrial Sources</a:t>
            </a:r>
            <a:endParaRPr lang="en-IN" b="1" dirty="0"/>
          </a:p>
          <a:p>
            <a:pPr algn="l"/>
            <a:r>
              <a:rPr lang="en-IN" b="1" dirty="0"/>
              <a:t>Roadside Gradients</a:t>
            </a:r>
            <a:endParaRPr lang="en-IN" dirty="0"/>
          </a:p>
          <a:p>
            <a:pPr algn="l"/>
            <a:r>
              <a:rPr lang="en-IN" dirty="0"/>
              <a:t>Research confirms steep declines in metal concentrations (Pb, Zn, Cu) with distance from major roads, directly linking contamination to vehicular emissions (Christoforidis &amp; Stamatis, 2009).</a:t>
            </a:r>
            <a:endParaRPr lang="en-IN" dirty="0"/>
          </a:p>
          <a:p>
            <a:pPr algn="l"/>
            <a:endParaRPr lang="en-IN" dirty="0"/>
          </a:p>
          <a:p>
            <a:pPr algn="l"/>
            <a:r>
              <a:rPr lang="en-IN" b="1" dirty="0"/>
              <a:t>Indian Scenario</a:t>
            </a:r>
            <a:endParaRPr lang="en-IN" dirty="0"/>
          </a:p>
          <a:p>
            <a:pPr algn="l"/>
            <a:r>
              <a:rPr lang="en-IN" dirty="0"/>
              <a:t>Cities like Delhi and Bengaluru report severe pollution. Road dust in Delhi is heavily polluted with Zn and Pb (</a:t>
            </a:r>
            <a:r>
              <a:rPr lang="en-IN" dirty="0" err="1"/>
              <a:t>Suryawanshi</a:t>
            </a:r>
            <a:r>
              <a:rPr lang="en-IN" dirty="0"/>
              <a:t> et al., 2016), while industrial areas in Bengaluru show contamination up to 1.5m depth (</a:t>
            </a:r>
            <a:r>
              <a:rPr lang="en-IN" dirty="0" err="1"/>
              <a:t>Dhakate</a:t>
            </a:r>
            <a:r>
              <a:rPr lang="en-IN" dirty="0"/>
              <a:t> et al., 2020).</a:t>
            </a:r>
            <a:endParaRPr lang="en-IN" dirty="0"/>
          </a:p>
          <a:p>
            <a:endParaRPr lang="en-IN" dirty="0"/>
          </a:p>
        </p:txBody>
      </p:sp>
      <p:pic>
        <p:nvPicPr>
          <p:cNvPr id="5" name="Picture 4"/>
          <p:cNvPicPr>
            <a:picLocks noChangeAspect="1"/>
          </p:cNvPicPr>
          <p:nvPr/>
        </p:nvPicPr>
        <p:blipFill>
          <a:blip r:embed="rId1"/>
          <a:stretch>
            <a:fillRect/>
          </a:stretch>
        </p:blipFill>
        <p:spPr>
          <a:xfrm>
            <a:off x="8200969" y="1524583"/>
            <a:ext cx="3991031" cy="3457878"/>
          </a:xfrm>
          <a:prstGeom prst="rect">
            <a:avLst/>
          </a:prstGeom>
        </p:spPr>
      </p:pic>
      <p:sp>
        <p:nvSpPr>
          <p:cNvPr id="7" name="TextBox 6"/>
          <p:cNvSpPr txBox="1"/>
          <p:nvPr/>
        </p:nvSpPr>
        <p:spPr>
          <a:xfrm>
            <a:off x="8351642" y="5069563"/>
            <a:ext cx="3689684" cy="1477328"/>
          </a:xfrm>
          <a:prstGeom prst="rect">
            <a:avLst/>
          </a:prstGeom>
          <a:noFill/>
        </p:spPr>
        <p:txBody>
          <a:bodyPr wrap="square">
            <a:spAutoFit/>
          </a:bodyPr>
          <a:lstStyle/>
          <a:p>
            <a:r>
              <a:rPr lang="en-US" b="0" i="1" dirty="0">
                <a:solidFill>
                  <a:srgbClr val="4A5568"/>
                </a:solidFill>
                <a:effectLst/>
                <a:latin typeface="Roboto" panose="02000000000000000000" pitchFamily="2" charset="0"/>
              </a:rPr>
              <a:t>"The contamination indices... showed moderate to high levels of pollution in fast industrializing cities, highlighting common anthropogenic sources."</a:t>
            </a:r>
            <a:br>
              <a:rPr lang="en-US" dirty="0"/>
            </a:br>
            <a:r>
              <a:rPr lang="en-US" b="0" i="1" dirty="0">
                <a:solidFill>
                  <a:srgbClr val="4A5568"/>
                </a:solidFill>
                <a:effectLst/>
                <a:latin typeface="Roboto" panose="02000000000000000000" pitchFamily="2" charset="0"/>
              </a:rPr>
              <a:t>— Wei &amp; Yang (2010)</a:t>
            </a:r>
            <a:endParaRPr lang="en-IN"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44379"/>
            <a:ext cx="9144000" cy="1620253"/>
          </a:xfrm>
        </p:spPr>
        <p:txBody>
          <a:bodyPr>
            <a:normAutofit/>
          </a:bodyPr>
          <a:lstStyle/>
          <a:p>
            <a:r>
              <a:rPr lang="en-IN" sz="4400" b="1" dirty="0"/>
              <a:t>Methodology: Sampling &amp; Data Collection</a:t>
            </a:r>
            <a:endParaRPr lang="en-IN" sz="4400" dirty="0"/>
          </a:p>
        </p:txBody>
      </p:sp>
      <p:sp>
        <p:nvSpPr>
          <p:cNvPr id="3" name="Subtitle 2"/>
          <p:cNvSpPr>
            <a:spLocks noGrp="1"/>
          </p:cNvSpPr>
          <p:nvPr>
            <p:ph type="subTitle" idx="1"/>
          </p:nvPr>
        </p:nvSpPr>
        <p:spPr>
          <a:xfrm>
            <a:off x="192505" y="1925053"/>
            <a:ext cx="8289653" cy="4932947"/>
          </a:xfrm>
        </p:spPr>
        <p:txBody>
          <a:bodyPr>
            <a:normAutofit/>
          </a:bodyPr>
          <a:lstStyle/>
          <a:p>
            <a:pPr algn="l"/>
            <a:r>
              <a:rPr lang="en-US" b="1" dirty="0"/>
              <a:t>Survey Period: 2023–2025</a:t>
            </a:r>
            <a:endParaRPr lang="en-US" b="1" dirty="0"/>
          </a:p>
          <a:p>
            <a:pPr algn="l"/>
            <a:r>
              <a:rPr lang="en-US" b="1" dirty="0"/>
              <a:t>* Sampling Sites</a:t>
            </a:r>
            <a:endParaRPr lang="en-US" dirty="0"/>
          </a:p>
          <a:p>
            <a:pPr algn="l"/>
            <a:r>
              <a:rPr lang="en-US" dirty="0"/>
              <a:t>15 composite soil samples were collected from diverse locations including assembly factories, parking yards, service stations, and major arterial roads within the </a:t>
            </a:r>
            <a:r>
              <a:rPr lang="en-US" dirty="0" err="1"/>
              <a:t>Sambhajinagar</a:t>
            </a:r>
            <a:r>
              <a:rPr lang="en-US" dirty="0"/>
              <a:t> industrial estate.</a:t>
            </a:r>
            <a:endParaRPr lang="en-US" dirty="0"/>
          </a:p>
          <a:p>
            <a:pPr algn="l"/>
            <a:r>
              <a:rPr lang="en-US" b="1" dirty="0"/>
              <a:t>* Surface Layer Focus</a:t>
            </a:r>
            <a:endParaRPr lang="en-US" dirty="0"/>
          </a:p>
          <a:p>
            <a:pPr algn="l"/>
            <a:r>
              <a:rPr lang="en-US" dirty="0"/>
              <a:t>Topsoil samples (0–10 cm depth) were targeted to specifically assess recent anthropogenic contamination from atmospheric deposition and industrial activities.</a:t>
            </a:r>
            <a:endParaRPr lang="en-US" dirty="0"/>
          </a:p>
          <a:p>
            <a:pPr algn="l"/>
            <a:r>
              <a:rPr lang="en-US" b="1" dirty="0"/>
              <a:t>* Composite Strategy</a:t>
            </a:r>
            <a:endParaRPr lang="en-US" dirty="0"/>
          </a:p>
          <a:p>
            <a:pPr algn="l"/>
            <a:r>
              <a:rPr lang="en-US" dirty="0"/>
              <a:t>Each sample was a composite of multiple sub-samples to ensure representativeness. Debris and stones were removed, followed by air-drying and sieving (&lt;2 mm) for homogeneity.</a:t>
            </a:r>
            <a:endParaRPr lang="en-US" dirty="0"/>
          </a:p>
          <a:p>
            <a:pPr algn="l"/>
            <a:r>
              <a:rPr lang="en-US" b="1" dirty="0"/>
              <a:t>* Quality Assurance</a:t>
            </a:r>
            <a:endParaRPr lang="en-US" dirty="0"/>
          </a:p>
          <a:p>
            <a:pPr algn="l"/>
            <a:r>
              <a:rPr lang="en-US" dirty="0"/>
              <a:t>Sampling covered pre- and post-monsoon seasons to smooth short-term variations. Analysis was performed in triplicate using PIXE with certified</a:t>
            </a:r>
            <a:endParaRPr lang="en-US" dirty="0"/>
          </a:p>
        </p:txBody>
      </p:sp>
      <p:pic>
        <p:nvPicPr>
          <p:cNvPr id="5" name="Picture 4"/>
          <p:cNvPicPr>
            <a:picLocks noChangeAspect="1"/>
          </p:cNvPicPr>
          <p:nvPr/>
        </p:nvPicPr>
        <p:blipFill>
          <a:blip r:embed="rId1"/>
          <a:stretch>
            <a:fillRect/>
          </a:stretch>
        </p:blipFill>
        <p:spPr>
          <a:xfrm>
            <a:off x="8482158" y="2277978"/>
            <a:ext cx="3709842" cy="374031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9291"/>
            <a:ext cx="9144000" cy="802690"/>
          </a:xfrm>
        </p:spPr>
        <p:txBody>
          <a:bodyPr>
            <a:normAutofit fontScale="90000"/>
          </a:bodyPr>
          <a:lstStyle/>
          <a:p>
            <a:r>
              <a:rPr lang="en-IN" b="1" dirty="0"/>
              <a:t>Methodology: PIXE Analysis</a:t>
            </a:r>
            <a:endParaRPr lang="en-IN" dirty="0"/>
          </a:p>
        </p:txBody>
      </p:sp>
      <p:sp>
        <p:nvSpPr>
          <p:cNvPr id="3" name="Subtitle 2"/>
          <p:cNvSpPr>
            <a:spLocks noGrp="1"/>
          </p:cNvSpPr>
          <p:nvPr>
            <p:ph type="subTitle" idx="1"/>
          </p:nvPr>
        </p:nvSpPr>
        <p:spPr>
          <a:xfrm>
            <a:off x="208547" y="1246688"/>
            <a:ext cx="8237303" cy="5611312"/>
          </a:xfrm>
        </p:spPr>
        <p:txBody>
          <a:bodyPr>
            <a:normAutofit fontScale="92500" lnSpcReduction="20000"/>
          </a:bodyPr>
          <a:lstStyle/>
          <a:p>
            <a:pPr algn="l"/>
            <a:r>
              <a:rPr lang="en-IN" b="1" dirty="0"/>
              <a:t>Particle Induced X-ray Emission</a:t>
            </a:r>
            <a:endParaRPr lang="en-IN" b="1" dirty="0"/>
          </a:p>
          <a:p>
            <a:pPr algn="l"/>
            <a:r>
              <a:rPr lang="en-IN" b="1" dirty="0"/>
              <a:t>* Experimental Setup</a:t>
            </a:r>
            <a:endParaRPr lang="en-IN" dirty="0"/>
          </a:p>
          <a:p>
            <a:pPr algn="l"/>
            <a:r>
              <a:rPr lang="en-IN" dirty="0"/>
              <a:t>Samples were irradiated using a 3 MV tandem accelerator. A proton beam of 2.5–3.0 MeV energy bombarded the pelletized soil samples in a vacuum chamber.</a:t>
            </a:r>
            <a:endParaRPr lang="en-IN" dirty="0"/>
          </a:p>
          <a:p>
            <a:pPr algn="l"/>
            <a:r>
              <a:rPr lang="en-IN" b="1" dirty="0"/>
              <a:t>* Detection Mechanism</a:t>
            </a:r>
            <a:endParaRPr lang="en-IN" dirty="0"/>
          </a:p>
          <a:p>
            <a:pPr algn="l"/>
            <a:r>
              <a:rPr lang="en-IN" dirty="0"/>
              <a:t>A Si(Li) energy-dispersive detector measured the characteristic X-rays emitted when protons ejected inner-shell electrons from target atoms.</a:t>
            </a:r>
            <a:endParaRPr lang="en-IN" dirty="0"/>
          </a:p>
          <a:p>
            <a:pPr algn="l"/>
            <a:r>
              <a:rPr lang="en-IN" b="1" dirty="0"/>
              <a:t>* Quantification &amp; Software</a:t>
            </a:r>
            <a:endParaRPr lang="en-IN" dirty="0"/>
          </a:p>
          <a:p>
            <a:pPr algn="l"/>
            <a:r>
              <a:rPr lang="en-IN" dirty="0"/>
              <a:t>Spectra were </a:t>
            </a:r>
            <a:r>
              <a:rPr lang="en-IN" dirty="0" err="1"/>
              <a:t>analyzed</a:t>
            </a:r>
            <a:r>
              <a:rPr lang="en-IN" dirty="0"/>
              <a:t> using GUPIX software. Fundamental parameter methods corrected for matrix effects, ensuring high quantitative accuracy.</a:t>
            </a:r>
            <a:endParaRPr lang="en-IN" dirty="0"/>
          </a:p>
          <a:p>
            <a:pPr algn="l"/>
            <a:r>
              <a:rPr lang="en-IN" b="1" dirty="0"/>
              <a:t>* Key Advantages</a:t>
            </a:r>
            <a:endParaRPr lang="en-IN" dirty="0"/>
          </a:p>
          <a:p>
            <a:pPr algn="l"/>
            <a:r>
              <a:rPr lang="en-IN" dirty="0"/>
              <a:t>Non-destructive, multi-elemental capability, and high sensitivity (ppm level) make it ideal for detecting trace heavy metals like Pb, Cd, and Zn.</a:t>
            </a:r>
            <a:endParaRPr lang="en-IN" dirty="0"/>
          </a:p>
          <a:p>
            <a:pPr algn="l"/>
            <a:endParaRPr lang="en-IN" i="1" dirty="0"/>
          </a:p>
          <a:p>
            <a:pPr algn="l"/>
            <a:r>
              <a:rPr lang="en-IN" i="1" dirty="0"/>
              <a:t>"PIXE offers a rapid, simultaneous profile of major and trace elements without complex chemical digestion, preserving sample integrity."</a:t>
            </a:r>
            <a:endParaRPr lang="en-IN" i="1" dirty="0"/>
          </a:p>
          <a:p>
            <a:endParaRPr lang="en-IN" dirty="0"/>
          </a:p>
        </p:txBody>
      </p:sp>
      <p:pic>
        <p:nvPicPr>
          <p:cNvPr id="5" name="Picture 4"/>
          <p:cNvPicPr>
            <a:picLocks noChangeAspect="1"/>
          </p:cNvPicPr>
          <p:nvPr/>
        </p:nvPicPr>
        <p:blipFill>
          <a:blip r:embed="rId1"/>
          <a:stretch>
            <a:fillRect/>
          </a:stretch>
        </p:blipFill>
        <p:spPr>
          <a:xfrm>
            <a:off x="8445850" y="2052221"/>
            <a:ext cx="3746150" cy="373095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9291"/>
            <a:ext cx="9144000" cy="802690"/>
          </a:xfrm>
        </p:spPr>
        <p:txBody>
          <a:bodyPr>
            <a:normAutofit fontScale="90000"/>
          </a:bodyPr>
          <a:lstStyle/>
          <a:p>
            <a:r>
              <a:rPr lang="en-IN" sz="4890" b="1" dirty="0"/>
              <a:t>Results Overview: Key Findings</a:t>
            </a:r>
            <a:endParaRPr lang="en-IN" sz="4890" dirty="0"/>
          </a:p>
        </p:txBody>
      </p:sp>
      <p:sp>
        <p:nvSpPr>
          <p:cNvPr id="3" name="Subtitle 2"/>
          <p:cNvSpPr>
            <a:spLocks noGrp="1"/>
          </p:cNvSpPr>
          <p:nvPr>
            <p:ph type="subTitle" idx="1"/>
          </p:nvPr>
        </p:nvSpPr>
        <p:spPr>
          <a:xfrm>
            <a:off x="225805" y="1203874"/>
            <a:ext cx="4924927" cy="5649661"/>
          </a:xfrm>
        </p:spPr>
        <p:txBody>
          <a:bodyPr>
            <a:normAutofit fontScale="87500" lnSpcReduction="10000"/>
          </a:bodyPr>
          <a:lstStyle/>
          <a:p>
            <a:pPr algn="l"/>
            <a:r>
              <a:rPr lang="en-IN" b="1" dirty="0"/>
              <a:t>High Enrichment</a:t>
            </a:r>
            <a:endParaRPr lang="en-IN" b="1" dirty="0"/>
          </a:p>
          <a:p>
            <a:pPr algn="l"/>
            <a:r>
              <a:rPr lang="en-IN" b="1" dirty="0"/>
              <a:t>* Pb, Zn, Cd</a:t>
            </a:r>
            <a:endParaRPr lang="en-IN" b="1" dirty="0"/>
          </a:p>
          <a:p>
            <a:pPr algn="l"/>
            <a:r>
              <a:rPr lang="en-IN" cap="all" dirty="0"/>
              <a:t>Significantly Elevated</a:t>
            </a:r>
            <a:endParaRPr lang="en-IN" cap="all" dirty="0"/>
          </a:p>
          <a:p>
            <a:pPr algn="l"/>
            <a:r>
              <a:rPr lang="en-IN" dirty="0"/>
              <a:t>Lead (Pb) levels &gt; 4x natural background (EF &gt; 4).</a:t>
            </a:r>
            <a:endParaRPr lang="en-IN" dirty="0"/>
          </a:p>
          <a:p>
            <a:pPr algn="l"/>
            <a:r>
              <a:rPr lang="en-IN" dirty="0"/>
              <a:t>Zinc (Zn) consistently high (&gt;200 mg/kg), indicating strong anthropogenic input.</a:t>
            </a:r>
            <a:endParaRPr lang="en-IN" dirty="0"/>
          </a:p>
          <a:p>
            <a:pPr algn="l"/>
            <a:r>
              <a:rPr lang="en-IN" dirty="0"/>
              <a:t>Cadmium (Cd) shows highest enrichment factor (up to 10) due to low natural baseline.</a:t>
            </a:r>
            <a:endParaRPr lang="en-IN" dirty="0"/>
          </a:p>
          <a:p>
            <a:pPr algn="l"/>
            <a:endParaRPr lang="en-IN" dirty="0"/>
          </a:p>
          <a:p>
            <a:pPr algn="l"/>
            <a:r>
              <a:rPr lang="en-IN" b="1" dirty="0"/>
              <a:t>* Spatial Hotspots</a:t>
            </a:r>
            <a:endParaRPr lang="en-IN" b="1" dirty="0"/>
          </a:p>
          <a:p>
            <a:pPr algn="l"/>
            <a:r>
              <a:rPr lang="en-IN" b="1" dirty="0"/>
              <a:t>Assembly Zone</a:t>
            </a:r>
            <a:endParaRPr lang="en-IN" b="1" dirty="0"/>
          </a:p>
          <a:p>
            <a:pPr algn="l"/>
            <a:r>
              <a:rPr lang="en-IN" cap="all" dirty="0"/>
              <a:t>Critical Areas</a:t>
            </a:r>
            <a:endParaRPr lang="en-IN" cap="all" dirty="0"/>
          </a:p>
          <a:p>
            <a:pPr algn="l"/>
            <a:r>
              <a:rPr lang="en-IN" dirty="0"/>
              <a:t>Highest concentrations found at automobile assembly plant boundaries.</a:t>
            </a:r>
            <a:endParaRPr lang="en-IN" dirty="0"/>
          </a:p>
          <a:p>
            <a:pPr algn="l"/>
            <a:r>
              <a:rPr lang="en-IN" dirty="0"/>
              <a:t>Central arterial roads show peak Pb and Zn levels.</a:t>
            </a:r>
            <a:endParaRPr lang="en-IN" dirty="0"/>
          </a:p>
          <a:p>
            <a:pPr algn="l"/>
            <a:r>
              <a:rPr lang="en-IN" dirty="0"/>
              <a:t>Contamination gradient declines significantly 1-2 km from industrial core.</a:t>
            </a:r>
            <a:endParaRPr lang="en-IN" dirty="0"/>
          </a:p>
          <a:p>
            <a:pPr>
              <a:lnSpc>
                <a:spcPct val="70000"/>
              </a:lnSpc>
              <a:spcBef>
                <a:spcPts val="1000"/>
              </a:spcBef>
            </a:pPr>
            <a:r>
              <a:rPr lang="en-IN" b="1" dirty="0">
                <a:sym typeface="+mn-ea"/>
              </a:rPr>
              <a:t> Overall Assessment</a:t>
            </a:r>
            <a:endParaRPr lang="en-IN" b="1" dirty="0"/>
          </a:p>
          <a:p>
            <a:pPr>
              <a:lnSpc>
                <a:spcPct val="70000"/>
              </a:lnSpc>
              <a:spcBef>
                <a:spcPts val="1000"/>
              </a:spcBef>
            </a:pPr>
            <a:r>
              <a:rPr lang="en-IN" dirty="0">
                <a:sym typeface="+mn-ea"/>
              </a:rPr>
              <a:t>Clear evidence of industrial and vehicular footprint on soil quality, with specific metals posing potential long-term accumulation risks.</a:t>
            </a:r>
            <a:endParaRPr lang="en-IN" dirty="0"/>
          </a:p>
        </p:txBody>
      </p:sp>
      <p:sp>
        <p:nvSpPr>
          <p:cNvPr id="5" name="TextBox 4"/>
          <p:cNvSpPr txBox="1"/>
          <p:nvPr/>
        </p:nvSpPr>
        <p:spPr>
          <a:xfrm>
            <a:off x="5021580" y="1203960"/>
            <a:ext cx="6944995" cy="5006340"/>
          </a:xfrm>
          <a:prstGeom prst="rect">
            <a:avLst/>
          </a:prstGeom>
          <a:noFill/>
        </p:spPr>
        <p:txBody>
          <a:bodyPr wrap="square">
            <a:noAutofit/>
          </a:bodyPr>
          <a:lstStyle/>
          <a:p>
            <a:pPr>
              <a:lnSpc>
                <a:spcPct val="70000"/>
              </a:lnSpc>
              <a:spcBef>
                <a:spcPts val="1000"/>
              </a:spcBef>
            </a:pPr>
            <a:r>
              <a:rPr lang="en-IN" sz="1900" b="1" dirty="0"/>
              <a:t>Moderate/Low Impact</a:t>
            </a:r>
            <a:endParaRPr lang="en-IN" sz="1900" b="1" dirty="0"/>
          </a:p>
          <a:p>
            <a:pPr>
              <a:lnSpc>
                <a:spcPct val="70000"/>
              </a:lnSpc>
              <a:spcBef>
                <a:spcPts val="1000"/>
              </a:spcBef>
            </a:pPr>
            <a:r>
              <a:rPr lang="en-IN" sz="1900" b="1" dirty="0"/>
              <a:t>* Cu, Ni</a:t>
            </a:r>
            <a:endParaRPr lang="en-IN" sz="1900" b="1" dirty="0"/>
          </a:p>
          <a:p>
            <a:pPr>
              <a:lnSpc>
                <a:spcPct val="70000"/>
              </a:lnSpc>
              <a:spcBef>
                <a:spcPts val="1000"/>
              </a:spcBef>
            </a:pPr>
            <a:r>
              <a:rPr lang="en-IN" sz="1900" cap="all" dirty="0"/>
              <a:t>VARIABLE LEVEL</a:t>
            </a:r>
            <a:endParaRPr lang="en-IN" sz="1900" cap="all" dirty="0"/>
          </a:p>
          <a:p>
            <a:pPr>
              <a:lnSpc>
                <a:spcPct val="70000"/>
              </a:lnSpc>
              <a:spcBef>
                <a:spcPts val="1000"/>
              </a:spcBef>
            </a:pPr>
            <a:r>
              <a:rPr lang="en-IN" sz="1900" dirty="0"/>
              <a:t>Copper (Cu) moderately elevated (~58 mg/kg), with localized peaks near workshops.</a:t>
            </a:r>
            <a:endParaRPr lang="en-IN" sz="1900" dirty="0"/>
          </a:p>
          <a:p>
            <a:pPr>
              <a:lnSpc>
                <a:spcPct val="70000"/>
              </a:lnSpc>
              <a:spcBef>
                <a:spcPts val="1000"/>
              </a:spcBef>
            </a:pPr>
            <a:r>
              <a:rPr lang="en-IN" sz="1900" dirty="0"/>
              <a:t>Nickel (Ni) remains near or below crustal background (~31 mg/kg).</a:t>
            </a:r>
            <a:endParaRPr lang="en-IN" sz="1900" dirty="0"/>
          </a:p>
          <a:p>
            <a:pPr>
              <a:lnSpc>
                <a:spcPct val="70000"/>
              </a:lnSpc>
              <a:spcBef>
                <a:spcPts val="1000"/>
              </a:spcBef>
            </a:pPr>
            <a:r>
              <a:rPr lang="en-IN" sz="1900" dirty="0"/>
              <a:t>Ni suggests primarily geogenic origin rather than industrial pollution.</a:t>
            </a:r>
            <a:endParaRPr lang="en-IN" sz="1900" dirty="0"/>
          </a:p>
          <a:p>
            <a:pPr>
              <a:lnSpc>
                <a:spcPct val="70000"/>
              </a:lnSpc>
              <a:spcBef>
                <a:spcPts val="1000"/>
              </a:spcBef>
            </a:pPr>
            <a:endParaRPr lang="en-IN" sz="1900" b="1" dirty="0"/>
          </a:p>
          <a:p>
            <a:pPr>
              <a:lnSpc>
                <a:spcPct val="70000"/>
              </a:lnSpc>
              <a:spcBef>
                <a:spcPts val="1000"/>
              </a:spcBef>
            </a:pPr>
            <a:r>
              <a:rPr lang="en-IN" sz="1900" b="1" dirty="0"/>
              <a:t>* Pollution Indices</a:t>
            </a:r>
            <a:endParaRPr lang="en-IN" sz="1900" b="1" dirty="0"/>
          </a:p>
          <a:p>
            <a:pPr>
              <a:lnSpc>
                <a:spcPct val="70000"/>
              </a:lnSpc>
              <a:spcBef>
                <a:spcPts val="1000"/>
              </a:spcBef>
            </a:pPr>
            <a:r>
              <a:rPr lang="en-IN" sz="1900" dirty="0"/>
              <a:t>Enrichment Factor (EF) and Geo-accumulation Index (</a:t>
            </a:r>
            <a:r>
              <a:rPr lang="en-IN" sz="1900" dirty="0" err="1"/>
              <a:t>Igeo</a:t>
            </a:r>
            <a:r>
              <a:rPr lang="en-IN" sz="1900" dirty="0"/>
              <a:t>) confirm moderate to strong pollution status for Pb and Cd, validating anthropogenic sources.</a:t>
            </a:r>
            <a:endParaRPr lang="en-IN" sz="1900" dirty="0"/>
          </a:p>
          <a:p>
            <a:pPr>
              <a:lnSpc>
                <a:spcPct val="70000"/>
              </a:lnSpc>
              <a:spcBef>
                <a:spcPts val="1000"/>
              </a:spcBef>
            </a:pPr>
            <a:r>
              <a:rPr lang="en-IN" sz="1900" b="1" dirty="0"/>
              <a:t>* Other Elements</a:t>
            </a:r>
            <a:endParaRPr lang="en-IN" sz="1900" b="1" dirty="0"/>
          </a:p>
          <a:p>
            <a:pPr>
              <a:lnSpc>
                <a:spcPct val="70000"/>
              </a:lnSpc>
              <a:spcBef>
                <a:spcPts val="1000"/>
              </a:spcBef>
            </a:pPr>
            <a:r>
              <a:rPr lang="en-IN" sz="1900" dirty="0"/>
              <a:t>Arsenic (As) largely undetectable or low (&lt;5 mg/kg). Iron (Fe) and Manganese (Mn) levels consistent with local basaltic soil matrix.</a:t>
            </a:r>
            <a:endParaRPr lang="en-IN" sz="1900" dirty="0"/>
          </a:p>
          <a:p>
            <a:pPr>
              <a:lnSpc>
                <a:spcPct val="70000"/>
              </a:lnSpc>
              <a:spcBef>
                <a:spcPts val="1000"/>
              </a:spcBef>
            </a:pPr>
            <a:endParaRPr lang="en-IN" sz="11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24589"/>
            <a:ext cx="9144000" cy="1655762"/>
          </a:xfrm>
        </p:spPr>
        <p:txBody>
          <a:bodyPr>
            <a:normAutofit/>
          </a:bodyPr>
          <a:lstStyle/>
          <a:p>
            <a:r>
              <a:rPr lang="en-US" sz="4800" b="1" dirty="0"/>
              <a:t>Heavy Metal Concentrations: Study vs. Baseline</a:t>
            </a:r>
            <a:endParaRPr lang="en-IN" sz="4800" dirty="0"/>
          </a:p>
        </p:txBody>
      </p:sp>
      <p:sp>
        <p:nvSpPr>
          <p:cNvPr id="3" name="Subtitle 2"/>
          <p:cNvSpPr>
            <a:spLocks noGrp="1"/>
          </p:cNvSpPr>
          <p:nvPr>
            <p:ph type="subTitle" idx="1"/>
          </p:nvPr>
        </p:nvSpPr>
        <p:spPr>
          <a:xfrm>
            <a:off x="930441" y="2229853"/>
            <a:ext cx="10555705" cy="4403558"/>
          </a:xfrm>
        </p:spPr>
        <p:txBody>
          <a:bodyPr/>
          <a:lstStyle/>
          <a:p>
            <a:endParaRPr lang="en-IN" dirty="0"/>
          </a:p>
        </p:txBody>
      </p:sp>
      <p:graphicFrame>
        <p:nvGraphicFramePr>
          <p:cNvPr id="4" name="Table 3"/>
          <p:cNvGraphicFramePr>
            <a:graphicFrameLocks noGrp="1"/>
          </p:cNvGraphicFramePr>
          <p:nvPr/>
        </p:nvGraphicFramePr>
        <p:xfrm>
          <a:off x="930440" y="2229852"/>
          <a:ext cx="10555704" cy="4403560"/>
        </p:xfrm>
        <a:graphic>
          <a:graphicData uri="http://schemas.openxmlformats.org/drawingml/2006/table">
            <a:tbl>
              <a:tblPr firstRow="1" bandRow="1">
                <a:tableStyleId>{5C22544A-7EE6-4342-B048-85BDC9FD1C3A}</a:tableStyleId>
              </a:tblPr>
              <a:tblGrid>
                <a:gridCol w="2638926"/>
                <a:gridCol w="2638926"/>
                <a:gridCol w="2638926"/>
                <a:gridCol w="2638926"/>
              </a:tblGrid>
              <a:tr h="1100890">
                <a:tc>
                  <a:txBody>
                    <a:bodyPr/>
                    <a:lstStyle/>
                    <a:p>
                      <a:pPr algn="ctr">
                        <a:buNone/>
                      </a:pPr>
                      <a:r>
                        <a:rPr lang="en-IN" b="1">
                          <a:solidFill>
                            <a:srgbClr val="2D3748"/>
                          </a:solidFill>
                          <a:effectLst/>
                          <a:latin typeface="Montserrat" panose="00000500000000000000" pitchFamily="2" charset="0"/>
                        </a:rPr>
                        <a:t>Element</a:t>
                      </a:r>
                      <a:endParaRPr lang="en-IN" b="1">
                        <a:solidFill>
                          <a:srgbClr val="2D3748"/>
                        </a:solidFill>
                        <a:effectLst/>
                        <a:latin typeface="Montserrat" panose="00000500000000000000" pitchFamily="2" charset="0"/>
                      </a:endParaRPr>
                    </a:p>
                  </a:txBody>
                  <a:tcPr marL="114300" marR="114300" marT="91440" marB="91440" anchor="ctr"/>
                </a:tc>
                <a:tc>
                  <a:txBody>
                    <a:bodyPr/>
                    <a:lstStyle/>
                    <a:p>
                      <a:pPr algn="ctr">
                        <a:buNone/>
                      </a:pPr>
                      <a:r>
                        <a:rPr lang="en-IN" b="1" dirty="0">
                          <a:solidFill>
                            <a:srgbClr val="2D3748"/>
                          </a:solidFill>
                          <a:effectLst/>
                          <a:latin typeface="Montserrat" panose="00000500000000000000" pitchFamily="2" charset="0"/>
                        </a:rPr>
                        <a:t>Study Mean</a:t>
                      </a:r>
                      <a:endParaRPr lang="en-IN" b="1" dirty="0">
                        <a:solidFill>
                          <a:srgbClr val="2D3748"/>
                        </a:solidFill>
                        <a:effectLst/>
                        <a:latin typeface="Montserrat" panose="00000500000000000000" pitchFamily="2" charset="0"/>
                      </a:endParaRPr>
                    </a:p>
                  </a:txBody>
                  <a:tcPr marL="114300" marR="114300" marT="91440" marB="91440" anchor="ctr"/>
                </a:tc>
                <a:tc>
                  <a:txBody>
                    <a:bodyPr/>
                    <a:lstStyle/>
                    <a:p>
                      <a:pPr algn="ctr">
                        <a:buNone/>
                      </a:pPr>
                      <a:r>
                        <a:rPr lang="en-IN" b="1">
                          <a:solidFill>
                            <a:srgbClr val="2D3748"/>
                          </a:solidFill>
                          <a:effectLst/>
                          <a:latin typeface="Montserrat" panose="00000500000000000000" pitchFamily="2" charset="0"/>
                        </a:rPr>
                        <a:t>Baseline*</a:t>
                      </a:r>
                      <a:endParaRPr lang="en-IN" b="1">
                        <a:solidFill>
                          <a:srgbClr val="2D3748"/>
                        </a:solidFill>
                        <a:effectLst/>
                        <a:latin typeface="Montserrat" panose="00000500000000000000" pitchFamily="2" charset="0"/>
                      </a:endParaRPr>
                    </a:p>
                  </a:txBody>
                  <a:tcPr marL="114300" marR="114300" marT="91440" marB="91440" anchor="ctr"/>
                </a:tc>
                <a:tc>
                  <a:txBody>
                    <a:bodyPr/>
                    <a:lstStyle/>
                    <a:p>
                      <a:pPr algn="ctr">
                        <a:buNone/>
                      </a:pPr>
                      <a:r>
                        <a:rPr lang="en-IN" b="1">
                          <a:solidFill>
                            <a:srgbClr val="2D3748"/>
                          </a:solidFill>
                          <a:effectLst/>
                          <a:latin typeface="Montserrat" panose="00000500000000000000" pitchFamily="2" charset="0"/>
                        </a:rPr>
                        <a:t>Enrichment</a:t>
                      </a:r>
                      <a:endParaRPr lang="en-IN" b="1">
                        <a:solidFill>
                          <a:srgbClr val="2D3748"/>
                        </a:solidFill>
                        <a:effectLst/>
                        <a:latin typeface="Montserrat" panose="00000500000000000000" pitchFamily="2" charset="0"/>
                      </a:endParaRPr>
                    </a:p>
                  </a:txBody>
                  <a:tcPr marL="114300" marR="114300" marT="91440" marB="91440" anchor="ctr"/>
                </a:tc>
              </a:tr>
              <a:tr h="1100890">
                <a:tc>
                  <a:txBody>
                    <a:bodyPr/>
                    <a:lstStyle/>
                    <a:p>
                      <a:pPr algn="ctr">
                        <a:buNone/>
                      </a:pPr>
                      <a:r>
                        <a:rPr lang="en-IN" b="1">
                          <a:solidFill>
                            <a:srgbClr val="4A5568"/>
                          </a:solidFill>
                          <a:effectLst/>
                        </a:rPr>
                        <a:t>Lead (Pb)</a:t>
                      </a:r>
                      <a:endParaRPr lang="en-IN">
                        <a:solidFill>
                          <a:srgbClr val="4A5568"/>
                        </a:solidFill>
                        <a:effectLst/>
                      </a:endParaRPr>
                    </a:p>
                  </a:txBody>
                  <a:tcPr marL="114300" marR="114300" marT="91440" marB="91440" anchor="ctr"/>
                </a:tc>
                <a:tc>
                  <a:txBody>
                    <a:bodyPr/>
                    <a:lstStyle/>
                    <a:p>
                      <a:pPr algn="ctr">
                        <a:buNone/>
                      </a:pPr>
                      <a:r>
                        <a:rPr lang="en-IN" dirty="0">
                          <a:solidFill>
                            <a:srgbClr val="4A5568"/>
                          </a:solidFill>
                          <a:effectLst/>
                        </a:rPr>
                        <a:t>78.6</a:t>
                      </a:r>
                      <a:endParaRPr lang="en-IN" dirty="0">
                        <a:solidFill>
                          <a:srgbClr val="4A5568"/>
                        </a:solidFill>
                        <a:effectLst/>
                      </a:endParaRPr>
                    </a:p>
                  </a:txBody>
                  <a:tcPr marL="114300" marR="114300" marT="91440" marB="91440" anchor="ctr"/>
                </a:tc>
                <a:tc>
                  <a:txBody>
                    <a:bodyPr/>
                    <a:lstStyle/>
                    <a:p>
                      <a:pPr algn="ctr">
                        <a:buNone/>
                      </a:pPr>
                      <a:r>
                        <a:rPr lang="en-IN">
                          <a:solidFill>
                            <a:srgbClr val="4A5568"/>
                          </a:solidFill>
                          <a:effectLst/>
                        </a:rPr>
                        <a:t>20.0</a:t>
                      </a:r>
                      <a:endParaRPr lang="en-IN">
                        <a:solidFill>
                          <a:srgbClr val="4A5568"/>
                        </a:solidFill>
                        <a:effectLst/>
                      </a:endParaRPr>
                    </a:p>
                  </a:txBody>
                  <a:tcPr marL="114300" marR="114300" marT="91440" marB="91440" anchor="ctr"/>
                </a:tc>
                <a:tc>
                  <a:txBody>
                    <a:bodyPr/>
                    <a:lstStyle/>
                    <a:p>
                      <a:pPr algn="ctr">
                        <a:buNone/>
                      </a:pPr>
                      <a:r>
                        <a:rPr lang="en-IN" b="1">
                          <a:solidFill>
                            <a:srgbClr val="C53030"/>
                          </a:solidFill>
                          <a:effectLst/>
                        </a:rPr>
                        <a:t>~3.9x</a:t>
                      </a:r>
                      <a:endParaRPr lang="en-IN">
                        <a:solidFill>
                          <a:srgbClr val="4A5568"/>
                        </a:solidFill>
                        <a:effectLst/>
                      </a:endParaRPr>
                    </a:p>
                  </a:txBody>
                  <a:tcPr marL="114300" marR="114300" marT="91440" marB="91440" anchor="ctr"/>
                </a:tc>
              </a:tr>
              <a:tr h="1100890">
                <a:tc>
                  <a:txBody>
                    <a:bodyPr/>
                    <a:lstStyle/>
                    <a:p>
                      <a:pPr algn="ctr">
                        <a:buNone/>
                      </a:pPr>
                      <a:r>
                        <a:rPr lang="en-IN" b="1">
                          <a:solidFill>
                            <a:srgbClr val="4A5568"/>
                          </a:solidFill>
                          <a:effectLst/>
                        </a:rPr>
                        <a:t>Zinc (Zn)</a:t>
                      </a:r>
                      <a:endParaRPr lang="en-IN">
                        <a:solidFill>
                          <a:srgbClr val="4A5568"/>
                        </a:solidFill>
                        <a:effectLst/>
                      </a:endParaRPr>
                    </a:p>
                  </a:txBody>
                  <a:tcPr marL="114300" marR="114300" marT="91440" marB="91440" anchor="ctr"/>
                </a:tc>
                <a:tc>
                  <a:txBody>
                    <a:bodyPr/>
                    <a:lstStyle/>
                    <a:p>
                      <a:pPr algn="ctr">
                        <a:buNone/>
                      </a:pPr>
                      <a:r>
                        <a:rPr lang="en-IN">
                          <a:solidFill>
                            <a:srgbClr val="4A5568"/>
                          </a:solidFill>
                          <a:effectLst/>
                        </a:rPr>
                        <a:t>243.5</a:t>
                      </a:r>
                      <a:endParaRPr lang="en-IN">
                        <a:solidFill>
                          <a:srgbClr val="4A5568"/>
                        </a:solidFill>
                        <a:effectLst/>
                      </a:endParaRPr>
                    </a:p>
                  </a:txBody>
                  <a:tcPr marL="114300" marR="114300" marT="91440" marB="91440" anchor="ctr"/>
                </a:tc>
                <a:tc>
                  <a:txBody>
                    <a:bodyPr/>
                    <a:lstStyle/>
                    <a:p>
                      <a:pPr algn="ctr">
                        <a:buNone/>
                      </a:pPr>
                      <a:r>
                        <a:rPr lang="en-IN">
                          <a:solidFill>
                            <a:srgbClr val="4A5568"/>
                          </a:solidFill>
                          <a:effectLst/>
                        </a:rPr>
                        <a:t>95.0</a:t>
                      </a:r>
                      <a:endParaRPr lang="en-IN">
                        <a:solidFill>
                          <a:srgbClr val="4A5568"/>
                        </a:solidFill>
                        <a:effectLst/>
                      </a:endParaRPr>
                    </a:p>
                  </a:txBody>
                  <a:tcPr marL="114300" marR="114300" marT="91440" marB="91440" anchor="ctr"/>
                </a:tc>
                <a:tc>
                  <a:txBody>
                    <a:bodyPr/>
                    <a:lstStyle/>
                    <a:p>
                      <a:pPr algn="ctr">
                        <a:buNone/>
                      </a:pPr>
                      <a:r>
                        <a:rPr lang="en-IN" b="1">
                          <a:solidFill>
                            <a:srgbClr val="C53030"/>
                          </a:solidFill>
                          <a:effectLst/>
                        </a:rPr>
                        <a:t>~2.6x</a:t>
                      </a:r>
                      <a:endParaRPr lang="en-IN">
                        <a:solidFill>
                          <a:srgbClr val="4A5568"/>
                        </a:solidFill>
                        <a:effectLst/>
                      </a:endParaRPr>
                    </a:p>
                  </a:txBody>
                  <a:tcPr marL="114300" marR="114300" marT="91440" marB="91440" anchor="ctr"/>
                </a:tc>
              </a:tr>
              <a:tr h="1100890">
                <a:tc>
                  <a:txBody>
                    <a:bodyPr/>
                    <a:lstStyle/>
                    <a:p>
                      <a:pPr algn="ctr">
                        <a:buNone/>
                      </a:pPr>
                      <a:r>
                        <a:rPr lang="en-IN" b="1">
                          <a:solidFill>
                            <a:srgbClr val="4A5568"/>
                          </a:solidFill>
                          <a:effectLst/>
                        </a:rPr>
                        <a:t>Cadmium (Cd)</a:t>
                      </a:r>
                      <a:endParaRPr lang="en-IN">
                        <a:solidFill>
                          <a:srgbClr val="4A5568"/>
                        </a:solidFill>
                        <a:effectLst/>
                      </a:endParaRPr>
                    </a:p>
                  </a:txBody>
                  <a:tcPr marL="114300" marR="114300" marT="91440" marB="91440" anchor="ctr"/>
                </a:tc>
                <a:tc>
                  <a:txBody>
                    <a:bodyPr/>
                    <a:lstStyle/>
                    <a:p>
                      <a:pPr algn="ctr">
                        <a:buNone/>
                      </a:pPr>
                      <a:r>
                        <a:rPr lang="en-IN">
                          <a:solidFill>
                            <a:srgbClr val="4A5568"/>
                          </a:solidFill>
                          <a:effectLst/>
                        </a:rPr>
                        <a:t>1.6</a:t>
                      </a:r>
                      <a:endParaRPr lang="en-IN">
                        <a:solidFill>
                          <a:srgbClr val="4A5568"/>
                        </a:solidFill>
                        <a:effectLst/>
                      </a:endParaRPr>
                    </a:p>
                  </a:txBody>
                  <a:tcPr marL="114300" marR="114300" marT="91440" marB="91440" anchor="ctr"/>
                </a:tc>
                <a:tc>
                  <a:txBody>
                    <a:bodyPr/>
                    <a:lstStyle/>
                    <a:p>
                      <a:pPr algn="ctr">
                        <a:buNone/>
                      </a:pPr>
                      <a:r>
                        <a:rPr lang="en-IN">
                          <a:solidFill>
                            <a:srgbClr val="4A5568"/>
                          </a:solidFill>
                          <a:effectLst/>
                        </a:rPr>
                        <a:t>0.3</a:t>
                      </a:r>
                      <a:endParaRPr lang="en-IN">
                        <a:solidFill>
                          <a:srgbClr val="4A5568"/>
                        </a:solidFill>
                        <a:effectLst/>
                      </a:endParaRPr>
                    </a:p>
                  </a:txBody>
                  <a:tcPr marL="114300" marR="114300" marT="91440" marB="91440" anchor="ctr"/>
                </a:tc>
                <a:tc>
                  <a:txBody>
                    <a:bodyPr/>
                    <a:lstStyle/>
                    <a:p>
                      <a:pPr algn="ctr">
                        <a:buNone/>
                      </a:pPr>
                      <a:r>
                        <a:rPr lang="en-IN" b="1" dirty="0">
                          <a:solidFill>
                            <a:srgbClr val="C53030"/>
                          </a:solidFill>
                          <a:effectLst/>
                        </a:rPr>
                        <a:t>~5.3x</a:t>
                      </a:r>
                      <a:endParaRPr lang="en-IN" dirty="0">
                        <a:solidFill>
                          <a:srgbClr val="4A5568"/>
                        </a:solidFill>
                        <a:effectLst/>
                      </a:endParaRPr>
                    </a:p>
                  </a:txBody>
                  <a:tcPr marL="114300" marR="114300" marT="91440" marB="91440" anchor="ct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881730"/>
            <a:ext cx="9673389" cy="594142"/>
          </a:xfrm>
        </p:spPr>
        <p:txBody>
          <a:bodyPr>
            <a:noAutofit/>
          </a:bodyPr>
          <a:lstStyle/>
          <a:p>
            <a:r>
              <a:rPr lang="en-US" sz="4400" b="1" dirty="0"/>
              <a:t>Lead and Zinc Analysis: The Most Enriched Metals</a:t>
            </a:r>
            <a:endParaRPr lang="en-IN" sz="4400" dirty="0"/>
          </a:p>
        </p:txBody>
      </p:sp>
      <p:sp>
        <p:nvSpPr>
          <p:cNvPr id="3" name="Subtitle 2"/>
          <p:cNvSpPr>
            <a:spLocks noGrp="1"/>
          </p:cNvSpPr>
          <p:nvPr>
            <p:ph type="subTitle" idx="1"/>
          </p:nvPr>
        </p:nvSpPr>
        <p:spPr>
          <a:xfrm>
            <a:off x="1524000" y="1475874"/>
            <a:ext cx="9144000" cy="3781926"/>
          </a:xfrm>
        </p:spPr>
        <p:txBody>
          <a:bodyPr/>
          <a:lstStyle/>
          <a:p>
            <a:endParaRPr lang="en-IN" dirty="0"/>
          </a:p>
        </p:txBody>
      </p:sp>
      <p:graphicFrame>
        <p:nvGraphicFramePr>
          <p:cNvPr id="4" name="Table 3"/>
          <p:cNvGraphicFramePr>
            <a:graphicFrameLocks noGrp="1"/>
          </p:cNvGraphicFramePr>
          <p:nvPr/>
        </p:nvGraphicFramePr>
        <p:xfrm>
          <a:off x="0" y="1475872"/>
          <a:ext cx="12192000" cy="5382127"/>
        </p:xfrm>
        <a:graphic>
          <a:graphicData uri="http://schemas.openxmlformats.org/drawingml/2006/table">
            <a:tbl>
              <a:tblPr firstRow="1" bandRow="1">
                <a:tableStyleId>{5C22544A-7EE6-4342-B048-85BDC9FD1C3A}</a:tableStyleId>
              </a:tblPr>
              <a:tblGrid>
                <a:gridCol w="4064000"/>
                <a:gridCol w="4064000"/>
                <a:gridCol w="4064000"/>
              </a:tblGrid>
              <a:tr h="3444829">
                <a:tc>
                  <a:txBody>
                    <a:bodyPr/>
                    <a:lstStyle/>
                    <a:p>
                      <a:r>
                        <a:rPr lang="en-IN" sz="1800" b="1" i="0" kern="1200" dirty="0">
                          <a:solidFill>
                            <a:schemeClr val="tx1"/>
                          </a:solidFill>
                          <a:effectLst/>
                          <a:latin typeface="+mn-lt"/>
                          <a:ea typeface="+mn-ea"/>
                          <a:cs typeface="+mn-cs"/>
                        </a:rPr>
                        <a:t>Lead (Pb) Profile</a:t>
                      </a:r>
                      <a:endParaRPr lang="en-IN" sz="1800" b="1" i="0" kern="1200" dirty="0">
                        <a:solidFill>
                          <a:schemeClr val="tx1"/>
                        </a:solidFill>
                        <a:effectLst/>
                        <a:latin typeface="+mn-lt"/>
                        <a:ea typeface="+mn-ea"/>
                        <a:cs typeface="+mn-cs"/>
                      </a:endParaRPr>
                    </a:p>
                    <a:p>
                      <a:r>
                        <a:rPr lang="en-IN" sz="1800" b="1" i="0" kern="1200" dirty="0">
                          <a:solidFill>
                            <a:schemeClr val="tx1"/>
                          </a:solidFill>
                          <a:effectLst/>
                          <a:latin typeface="+mn-lt"/>
                          <a:ea typeface="+mn-ea"/>
                          <a:cs typeface="+mn-cs"/>
                        </a:rPr>
                        <a:t>~78.6 mg/kg</a:t>
                      </a:r>
                      <a:endParaRPr lang="en-IN" sz="1800" b="1" i="0" kern="1200" dirty="0">
                        <a:solidFill>
                          <a:schemeClr val="tx1"/>
                        </a:solidFill>
                        <a:effectLst/>
                        <a:latin typeface="+mn-lt"/>
                        <a:ea typeface="+mn-ea"/>
                        <a:cs typeface="+mn-cs"/>
                      </a:endParaRPr>
                    </a:p>
                    <a:p>
                      <a:r>
                        <a:rPr lang="en-IN" sz="1800" b="1" i="0" kern="1200" cap="all" dirty="0">
                          <a:solidFill>
                            <a:schemeClr val="tx1"/>
                          </a:solidFill>
                          <a:effectLst/>
                          <a:latin typeface="+mn-lt"/>
                          <a:ea typeface="+mn-ea"/>
                          <a:cs typeface="+mn-cs"/>
                        </a:rPr>
                        <a:t>Mean Conc. (Hotspots &gt;100)</a:t>
                      </a:r>
                      <a:endParaRPr lang="en-IN" sz="1800" b="1" i="0" kern="1200" cap="all" dirty="0">
                        <a:solidFill>
                          <a:schemeClr val="tx1"/>
                        </a:solidFill>
                        <a:effectLst/>
                        <a:latin typeface="+mn-lt"/>
                        <a:ea typeface="+mn-ea"/>
                        <a:cs typeface="+mn-cs"/>
                      </a:endParaRPr>
                    </a:p>
                    <a:p>
                      <a:r>
                        <a:rPr lang="en-IN" sz="1800" b="0" i="0" kern="1200" dirty="0">
                          <a:solidFill>
                            <a:schemeClr val="tx1"/>
                          </a:solidFill>
                          <a:effectLst/>
                          <a:latin typeface="+mn-lt"/>
                          <a:ea typeface="+mn-ea"/>
                          <a:cs typeface="+mn-cs"/>
                        </a:rPr>
                        <a:t>Approx. 4x higher than natural crustal background (20 mg/kg).</a:t>
                      </a:r>
                      <a:endParaRPr lang="en-IN" sz="1800" b="0" i="0" kern="1200" dirty="0">
                        <a:solidFill>
                          <a:schemeClr val="tx1"/>
                        </a:solidFill>
                        <a:effectLst/>
                        <a:latin typeface="+mn-lt"/>
                        <a:ea typeface="+mn-ea"/>
                        <a:cs typeface="+mn-cs"/>
                      </a:endParaRPr>
                    </a:p>
                    <a:p>
                      <a:r>
                        <a:rPr lang="en-IN" sz="1800" b="0" i="0" kern="1200" dirty="0">
                          <a:solidFill>
                            <a:schemeClr val="tx1"/>
                          </a:solidFill>
                          <a:effectLst/>
                          <a:latin typeface="+mn-lt"/>
                          <a:ea typeface="+mn-ea"/>
                          <a:cs typeface="+mn-cs"/>
                        </a:rPr>
                        <a:t>Sources: Legacy vehicle emissions, industrial paints, and batteries.</a:t>
                      </a:r>
                      <a:endParaRPr lang="en-IN" sz="1800" b="0" i="0" kern="1200" dirty="0">
                        <a:solidFill>
                          <a:schemeClr val="tx1"/>
                        </a:solidFill>
                        <a:effectLst/>
                        <a:latin typeface="+mn-lt"/>
                        <a:ea typeface="+mn-ea"/>
                        <a:cs typeface="+mn-cs"/>
                      </a:endParaRPr>
                    </a:p>
                    <a:p>
                      <a:r>
                        <a:rPr lang="en-IN" sz="1800" b="0" i="0" kern="1200" dirty="0">
                          <a:solidFill>
                            <a:schemeClr val="tx1"/>
                          </a:solidFill>
                          <a:effectLst/>
                          <a:latin typeface="+mn-lt"/>
                          <a:ea typeface="+mn-ea"/>
                          <a:cs typeface="+mn-cs"/>
                        </a:rPr>
                        <a:t>Enrichment Factor (EF) &gt; 4 indicates significant anthropogenic origin.</a:t>
                      </a:r>
                      <a:endParaRPr lang="en-IN" sz="1800" b="0" i="0" kern="1200" dirty="0">
                        <a:solidFill>
                          <a:schemeClr val="tx1"/>
                        </a:solidFill>
                        <a:effectLst/>
                        <a:latin typeface="+mn-lt"/>
                        <a:ea typeface="+mn-ea"/>
                        <a:cs typeface="+mn-cs"/>
                      </a:endParaRPr>
                    </a:p>
                    <a:p>
                      <a:endParaRPr lang="en-IN" dirty="0">
                        <a:solidFill>
                          <a:schemeClr val="tx1"/>
                        </a:solidFill>
                      </a:endParaRPr>
                    </a:p>
                  </a:txBody>
                  <a:tcPr/>
                </a:tc>
                <a:tc>
                  <a:txBody>
                    <a:bodyPr/>
                    <a:lstStyle/>
                    <a:p>
                      <a:r>
                        <a:rPr lang="en-US" sz="1800" b="1" i="0" kern="1200" dirty="0">
                          <a:solidFill>
                            <a:schemeClr val="tx1"/>
                          </a:solidFill>
                          <a:effectLst/>
                          <a:latin typeface="+mn-lt"/>
                          <a:ea typeface="+mn-ea"/>
                          <a:cs typeface="+mn-cs"/>
                        </a:rPr>
                        <a:t>Zinc (Zn) Profile</a:t>
                      </a:r>
                      <a:endParaRPr lang="en-US" sz="1800" b="1" i="0" kern="1200" dirty="0">
                        <a:solidFill>
                          <a:schemeClr val="tx1"/>
                        </a:solidFill>
                        <a:effectLst/>
                        <a:latin typeface="+mn-lt"/>
                        <a:ea typeface="+mn-ea"/>
                        <a:cs typeface="+mn-cs"/>
                      </a:endParaRPr>
                    </a:p>
                    <a:p>
                      <a:r>
                        <a:rPr lang="en-US" sz="1800" b="1" i="0" kern="1200" dirty="0">
                          <a:solidFill>
                            <a:schemeClr val="tx1"/>
                          </a:solidFill>
                          <a:effectLst/>
                          <a:latin typeface="+mn-lt"/>
                          <a:ea typeface="+mn-ea"/>
                          <a:cs typeface="+mn-cs"/>
                        </a:rPr>
                        <a:t>~243.5 mg/kg</a:t>
                      </a:r>
                      <a:endParaRPr lang="en-US" sz="1800" b="1" i="0" kern="1200" dirty="0">
                        <a:solidFill>
                          <a:schemeClr val="tx1"/>
                        </a:solidFill>
                        <a:effectLst/>
                        <a:latin typeface="+mn-lt"/>
                        <a:ea typeface="+mn-ea"/>
                        <a:cs typeface="+mn-cs"/>
                      </a:endParaRPr>
                    </a:p>
                    <a:p>
                      <a:r>
                        <a:rPr lang="en-US" sz="1800" b="1" i="0" kern="1200" cap="all" dirty="0">
                          <a:solidFill>
                            <a:schemeClr val="tx1"/>
                          </a:solidFill>
                          <a:effectLst/>
                          <a:latin typeface="+mn-lt"/>
                          <a:ea typeface="+mn-ea"/>
                          <a:cs typeface="+mn-cs"/>
                        </a:rPr>
                        <a:t>Highest Absolute Levels</a:t>
                      </a:r>
                      <a:endParaRPr lang="en-US" sz="1800" b="1" i="0" kern="1200" cap="all" dirty="0">
                        <a:solidFill>
                          <a:schemeClr val="tx1"/>
                        </a:solidFill>
                        <a:effectLst/>
                        <a:latin typeface="+mn-lt"/>
                        <a:ea typeface="+mn-ea"/>
                        <a:cs typeface="+mn-cs"/>
                      </a:endParaRPr>
                    </a:p>
                    <a:p>
                      <a:r>
                        <a:rPr lang="en-US" sz="1800" b="0" i="0" kern="1200" dirty="0">
                          <a:solidFill>
                            <a:schemeClr val="tx1"/>
                          </a:solidFill>
                          <a:effectLst/>
                          <a:latin typeface="+mn-lt"/>
                          <a:ea typeface="+mn-ea"/>
                          <a:cs typeface="+mn-cs"/>
                        </a:rPr>
                        <a:t>Peaks exceed 300 mg/kg at assembly &amp; service sites.</a:t>
                      </a:r>
                      <a:endParaRPr lang="en-US" sz="1800" b="0" i="0" kern="1200" dirty="0">
                        <a:solidFill>
                          <a:schemeClr val="tx1"/>
                        </a:solidFill>
                        <a:effectLst/>
                        <a:latin typeface="+mn-lt"/>
                        <a:ea typeface="+mn-ea"/>
                        <a:cs typeface="+mn-cs"/>
                      </a:endParaRPr>
                    </a:p>
                    <a:p>
                      <a:r>
                        <a:rPr lang="en-US" sz="1800" b="0" i="0" kern="1200" dirty="0">
                          <a:solidFill>
                            <a:schemeClr val="tx1"/>
                          </a:solidFill>
                          <a:effectLst/>
                          <a:latin typeface="+mn-lt"/>
                          <a:ea typeface="+mn-ea"/>
                          <a:cs typeface="+mn-cs"/>
                        </a:rPr>
                        <a:t>Sources: Tire wear (</a:t>
                      </a:r>
                      <a:r>
                        <a:rPr lang="en-US" sz="1800" b="0" i="0" kern="1200" dirty="0" err="1">
                          <a:solidFill>
                            <a:schemeClr val="tx1"/>
                          </a:solidFill>
                          <a:effectLst/>
                          <a:latin typeface="+mn-lt"/>
                          <a:ea typeface="+mn-ea"/>
                          <a:cs typeface="+mn-cs"/>
                        </a:rPr>
                        <a:t>ZnO</a:t>
                      </a:r>
                      <a:r>
                        <a:rPr lang="en-US" sz="1800" b="0" i="0" kern="1200" dirty="0">
                          <a:solidFill>
                            <a:schemeClr val="tx1"/>
                          </a:solidFill>
                          <a:effectLst/>
                          <a:latin typeface="+mn-lt"/>
                          <a:ea typeface="+mn-ea"/>
                          <a:cs typeface="+mn-cs"/>
                        </a:rPr>
                        <a:t>), brake linings, and galvanized parts.</a:t>
                      </a:r>
                      <a:endParaRPr lang="en-US" sz="1800" b="0" i="0" kern="1200" dirty="0">
                        <a:solidFill>
                          <a:schemeClr val="tx1"/>
                        </a:solidFill>
                        <a:effectLst/>
                        <a:latin typeface="+mn-lt"/>
                        <a:ea typeface="+mn-ea"/>
                        <a:cs typeface="+mn-cs"/>
                      </a:endParaRPr>
                    </a:p>
                    <a:p>
                      <a:r>
                        <a:rPr lang="en-US" sz="1800" b="0" i="0" kern="1200" dirty="0">
                          <a:solidFill>
                            <a:schemeClr val="tx1"/>
                          </a:solidFill>
                          <a:effectLst/>
                          <a:latin typeface="+mn-lt"/>
                          <a:ea typeface="+mn-ea"/>
                          <a:cs typeface="+mn-cs"/>
                        </a:rPr>
                        <a:t>Correlates strongly with traffic density and industrial activity.</a:t>
                      </a:r>
                      <a:endParaRPr lang="en-US" sz="1800" b="0" i="0" kern="1200" dirty="0">
                        <a:solidFill>
                          <a:schemeClr val="tx1"/>
                        </a:solidFill>
                        <a:effectLst/>
                        <a:latin typeface="+mn-lt"/>
                        <a:ea typeface="+mn-ea"/>
                        <a:cs typeface="+mn-cs"/>
                      </a:endParaRPr>
                    </a:p>
                    <a:p>
                      <a:endParaRPr lang="en-IN" dirty="0">
                        <a:solidFill>
                          <a:schemeClr val="tx1"/>
                        </a:solidFill>
                      </a:endParaRPr>
                    </a:p>
                  </a:txBody>
                  <a:tcPr/>
                </a:tc>
                <a:tc>
                  <a:txBody>
                    <a:bodyPr/>
                    <a:lstStyle/>
                    <a:p>
                      <a:r>
                        <a:rPr lang="en-IN" sz="1800" b="1" i="0" kern="1200" dirty="0">
                          <a:solidFill>
                            <a:schemeClr val="tx1"/>
                          </a:solidFill>
                          <a:effectLst/>
                          <a:latin typeface="+mn-lt"/>
                          <a:ea typeface="+mn-ea"/>
                          <a:cs typeface="+mn-cs"/>
                        </a:rPr>
                        <a:t>Regional Comparison</a:t>
                      </a:r>
                      <a:endParaRPr lang="en-IN" sz="1800" b="1" i="0" kern="1200" dirty="0">
                        <a:solidFill>
                          <a:schemeClr val="tx1"/>
                        </a:solidFill>
                        <a:effectLst/>
                        <a:latin typeface="+mn-lt"/>
                        <a:ea typeface="+mn-ea"/>
                        <a:cs typeface="+mn-cs"/>
                      </a:endParaRPr>
                    </a:p>
                    <a:p>
                      <a:r>
                        <a:rPr lang="en-IN" sz="1800" b="1" i="0" kern="1200" dirty="0" err="1">
                          <a:solidFill>
                            <a:schemeClr val="tx1"/>
                          </a:solidFill>
                          <a:effectLst/>
                          <a:latin typeface="+mn-lt"/>
                          <a:ea typeface="+mn-ea"/>
                          <a:cs typeface="+mn-cs"/>
                        </a:rPr>
                        <a:t>Igeo</a:t>
                      </a:r>
                      <a:r>
                        <a:rPr lang="en-IN" sz="1800" b="1" i="0" kern="1200" dirty="0">
                          <a:solidFill>
                            <a:schemeClr val="tx1"/>
                          </a:solidFill>
                          <a:effectLst/>
                          <a:latin typeface="+mn-lt"/>
                          <a:ea typeface="+mn-ea"/>
                          <a:cs typeface="+mn-cs"/>
                        </a:rPr>
                        <a:t>: Mod-Strong</a:t>
                      </a:r>
                      <a:endParaRPr lang="en-IN" sz="1800" b="1" i="0" kern="1200" dirty="0">
                        <a:solidFill>
                          <a:schemeClr val="tx1"/>
                        </a:solidFill>
                        <a:effectLst/>
                        <a:latin typeface="+mn-lt"/>
                        <a:ea typeface="+mn-ea"/>
                        <a:cs typeface="+mn-cs"/>
                      </a:endParaRPr>
                    </a:p>
                    <a:p>
                      <a:r>
                        <a:rPr lang="en-IN" sz="1800" b="1" i="0" kern="1200" cap="all" dirty="0">
                          <a:solidFill>
                            <a:schemeClr val="tx1"/>
                          </a:solidFill>
                          <a:effectLst/>
                          <a:latin typeface="+mn-lt"/>
                          <a:ea typeface="+mn-ea"/>
                          <a:cs typeface="+mn-cs"/>
                        </a:rPr>
                        <a:t>Pollution Classification</a:t>
                      </a:r>
                      <a:endParaRPr lang="en-IN" sz="1800" b="1" i="0" kern="1200" cap="all" dirty="0">
                        <a:solidFill>
                          <a:schemeClr val="tx1"/>
                        </a:solidFill>
                        <a:effectLst/>
                        <a:latin typeface="+mn-lt"/>
                        <a:ea typeface="+mn-ea"/>
                        <a:cs typeface="+mn-cs"/>
                      </a:endParaRPr>
                    </a:p>
                    <a:p>
                      <a:r>
                        <a:rPr lang="en-IN" sz="1800" b="0" i="0" kern="1200" dirty="0">
                          <a:solidFill>
                            <a:schemeClr val="tx1"/>
                          </a:solidFill>
                          <a:effectLst/>
                          <a:latin typeface="+mn-lt"/>
                          <a:ea typeface="+mn-ea"/>
                          <a:cs typeface="+mn-cs"/>
                        </a:rPr>
                        <a:t>Levels align with polluted roadside soils in Delhi and Ludhiana.</a:t>
                      </a:r>
                      <a:endParaRPr lang="en-IN" sz="1800" b="0" i="0" kern="1200" dirty="0">
                        <a:solidFill>
                          <a:schemeClr val="tx1"/>
                        </a:solidFill>
                        <a:effectLst/>
                        <a:latin typeface="+mn-lt"/>
                        <a:ea typeface="+mn-ea"/>
                        <a:cs typeface="+mn-cs"/>
                      </a:endParaRPr>
                    </a:p>
                    <a:p>
                      <a:r>
                        <a:rPr lang="en-IN" sz="1800" b="0" i="0" kern="1200" dirty="0">
                          <a:solidFill>
                            <a:schemeClr val="tx1"/>
                          </a:solidFill>
                          <a:effectLst/>
                          <a:latin typeface="+mn-lt"/>
                          <a:ea typeface="+mn-ea"/>
                          <a:cs typeface="+mn-cs"/>
                        </a:rPr>
                        <a:t>Similar to industrial zones in Guangzhou, China.</a:t>
                      </a:r>
                      <a:endParaRPr lang="en-IN" sz="1800" b="0" i="0" kern="1200" dirty="0">
                        <a:solidFill>
                          <a:schemeClr val="tx1"/>
                        </a:solidFill>
                        <a:effectLst/>
                        <a:latin typeface="+mn-lt"/>
                        <a:ea typeface="+mn-ea"/>
                        <a:cs typeface="+mn-cs"/>
                      </a:endParaRPr>
                    </a:p>
                    <a:p>
                      <a:r>
                        <a:rPr lang="en-IN" sz="1800" b="0" i="0" kern="1200" dirty="0">
                          <a:solidFill>
                            <a:schemeClr val="tx1"/>
                          </a:solidFill>
                          <a:effectLst/>
                          <a:latin typeface="+mn-lt"/>
                          <a:ea typeface="+mn-ea"/>
                          <a:cs typeface="+mn-cs"/>
                        </a:rPr>
                        <a:t>Consistent pattern of urban-industrial metal enrichment.</a:t>
                      </a:r>
                      <a:endParaRPr lang="en-IN" sz="1800" b="0" i="0" kern="1200" dirty="0">
                        <a:solidFill>
                          <a:schemeClr val="tx1"/>
                        </a:solidFill>
                        <a:effectLst/>
                        <a:latin typeface="+mn-lt"/>
                        <a:ea typeface="+mn-ea"/>
                        <a:cs typeface="+mn-cs"/>
                      </a:endParaRPr>
                    </a:p>
                    <a:p>
                      <a:endParaRPr lang="en-IN" dirty="0">
                        <a:solidFill>
                          <a:schemeClr val="tx1"/>
                        </a:solidFill>
                      </a:endParaRPr>
                    </a:p>
                  </a:txBody>
                  <a:tcPr/>
                </a:tc>
              </a:tr>
              <a:tr h="1937298">
                <a:tc>
                  <a:txBody>
                    <a:bodyPr/>
                    <a:lstStyle/>
                    <a:p>
                      <a:r>
                        <a:rPr lang="en-US" sz="1800" b="1" i="0" kern="1200" dirty="0">
                          <a:solidFill>
                            <a:schemeClr val="dk1"/>
                          </a:solidFill>
                          <a:effectLst/>
                          <a:latin typeface="+mn-lt"/>
                          <a:ea typeface="+mn-ea"/>
                          <a:cs typeface="+mn-cs"/>
                        </a:rPr>
                        <a:t>Health Implication (Pb)</a:t>
                      </a:r>
                      <a:endParaRPr lang="en-US" sz="1800" b="1"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Lead is neurotoxic even at low levels. Persistent surface soil contamination poses risks to children via dust inhalation/ingestion.</a:t>
                      </a:r>
                      <a:endParaRPr lang="en-US" sz="1800" b="0" i="0" kern="1200" dirty="0">
                        <a:solidFill>
                          <a:schemeClr val="dk1"/>
                        </a:solidFill>
                        <a:effectLst/>
                        <a:latin typeface="+mn-lt"/>
                        <a:ea typeface="+mn-ea"/>
                        <a:cs typeface="+mn-cs"/>
                      </a:endParaRPr>
                    </a:p>
                    <a:p>
                      <a:endParaRPr lang="en-IN" dirty="0"/>
                    </a:p>
                  </a:txBody>
                  <a:tcPr/>
                </a:tc>
                <a:tc>
                  <a:txBody>
                    <a:bodyPr/>
                    <a:lstStyle/>
                    <a:p>
                      <a:r>
                        <a:rPr lang="en-US" sz="1800" b="1" i="0" kern="1200" dirty="0">
                          <a:solidFill>
                            <a:schemeClr val="dk1"/>
                          </a:solidFill>
                          <a:effectLst/>
                          <a:latin typeface="+mn-lt"/>
                          <a:ea typeface="+mn-ea"/>
                          <a:cs typeface="+mn-cs"/>
                        </a:rPr>
                        <a:t>Ecological Stress (Zn)</a:t>
                      </a:r>
                      <a:endParaRPr lang="en-US" sz="1800" b="1"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While an essential nutrient, excess Zn can inhibit soil microbial activity and stress plant root systems, reducing soil quality.</a:t>
                      </a:r>
                      <a:endParaRPr lang="en-US" sz="1800" b="0" i="0" kern="1200" dirty="0">
                        <a:solidFill>
                          <a:schemeClr val="dk1"/>
                        </a:solidFill>
                        <a:effectLst/>
                        <a:latin typeface="+mn-lt"/>
                        <a:ea typeface="+mn-ea"/>
                        <a:cs typeface="+mn-cs"/>
                      </a:endParaRPr>
                    </a:p>
                    <a:p>
                      <a:br>
                        <a:rPr lang="en-US" sz="1800" b="0" i="0" kern="1200" dirty="0">
                          <a:solidFill>
                            <a:schemeClr val="dk1"/>
                          </a:solidFill>
                          <a:effectLst/>
                          <a:latin typeface="+mn-lt"/>
                          <a:ea typeface="+mn-ea"/>
                          <a:cs typeface="+mn-cs"/>
                        </a:rPr>
                      </a:br>
                      <a:endParaRPr lang="en-IN" dirty="0"/>
                    </a:p>
                  </a:txBody>
                  <a:tcPr/>
                </a:tc>
                <a:tc>
                  <a:txBody>
                    <a:bodyPr/>
                    <a:lstStyle/>
                    <a:p>
                      <a:r>
                        <a:rPr lang="en-US" sz="1800" b="1" i="0" kern="1200" dirty="0">
                          <a:solidFill>
                            <a:schemeClr val="dk1"/>
                          </a:solidFill>
                          <a:effectLst/>
                          <a:latin typeface="+mn-lt"/>
                          <a:ea typeface="+mn-ea"/>
                          <a:cs typeface="+mn-cs"/>
                        </a:rPr>
                        <a:t>Mitigation Priority</a:t>
                      </a:r>
                      <a:endParaRPr lang="en-US" sz="1800" b="1"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Hotspots near assembly plants require dust control measures. Pb and Zn levels warrant regular monitoring and potential remediation.</a:t>
                      </a:r>
                      <a:endParaRPr lang="en-US" sz="1800" b="0" i="0" kern="1200" dirty="0">
                        <a:solidFill>
                          <a:schemeClr val="dk1"/>
                        </a:solidFill>
                        <a:effectLst/>
                        <a:latin typeface="+mn-lt"/>
                        <a:ea typeface="+mn-ea"/>
                        <a:cs typeface="+mn-cs"/>
                      </a:endParaRPr>
                    </a:p>
                    <a:p>
                      <a:endParaRPr lang="en-IN" dirty="0"/>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881730"/>
            <a:ext cx="9673389" cy="594142"/>
          </a:xfrm>
        </p:spPr>
        <p:txBody>
          <a:bodyPr>
            <a:noAutofit/>
          </a:bodyPr>
          <a:lstStyle/>
          <a:p>
            <a:r>
              <a:rPr lang="en-IN" sz="4800" b="1" dirty="0"/>
              <a:t>Analysis: Copper, Nickel &amp; Cadmium</a:t>
            </a:r>
            <a:endParaRPr lang="en-IN" sz="4800" b="1" dirty="0"/>
          </a:p>
        </p:txBody>
      </p:sp>
      <p:sp>
        <p:nvSpPr>
          <p:cNvPr id="3" name="Subtitle 2"/>
          <p:cNvSpPr>
            <a:spLocks noGrp="1"/>
          </p:cNvSpPr>
          <p:nvPr>
            <p:ph type="subTitle" idx="1"/>
          </p:nvPr>
        </p:nvSpPr>
        <p:spPr>
          <a:xfrm>
            <a:off x="1524000" y="1475874"/>
            <a:ext cx="9144000" cy="3781926"/>
          </a:xfrm>
        </p:spPr>
        <p:txBody>
          <a:bodyPr/>
          <a:lstStyle/>
          <a:p>
            <a:endParaRPr lang="en-IN" dirty="0"/>
          </a:p>
        </p:txBody>
      </p:sp>
      <p:graphicFrame>
        <p:nvGraphicFramePr>
          <p:cNvPr id="4" name="Table 3"/>
          <p:cNvGraphicFramePr>
            <a:graphicFrameLocks noGrp="1"/>
          </p:cNvGraphicFramePr>
          <p:nvPr/>
        </p:nvGraphicFramePr>
        <p:xfrm>
          <a:off x="0" y="1475872"/>
          <a:ext cx="12192000" cy="5456509"/>
        </p:xfrm>
        <a:graphic>
          <a:graphicData uri="http://schemas.openxmlformats.org/drawingml/2006/table">
            <a:tbl>
              <a:tblPr firstRow="1" bandRow="1">
                <a:tableStyleId>{5C22544A-7EE6-4342-B048-85BDC9FD1C3A}</a:tableStyleId>
              </a:tblPr>
              <a:tblGrid>
                <a:gridCol w="4064000"/>
                <a:gridCol w="4064000"/>
                <a:gridCol w="4064000"/>
              </a:tblGrid>
              <a:tr h="3444829">
                <a:tc>
                  <a:txBody>
                    <a:bodyPr/>
                    <a:lstStyle/>
                    <a:p>
                      <a:r>
                        <a:rPr lang="en-IN" sz="2400" b="1" i="0" kern="1200" dirty="0">
                          <a:solidFill>
                            <a:schemeClr val="lt1"/>
                          </a:solidFill>
                          <a:effectLst/>
                          <a:latin typeface="+mn-lt"/>
                          <a:ea typeface="+mn-ea"/>
                          <a:cs typeface="+mn-cs"/>
                        </a:rPr>
                        <a:t>Copper (Cu)</a:t>
                      </a:r>
                      <a:endParaRPr lang="en-IN" sz="2400" b="1" i="0" kern="1200" dirty="0">
                        <a:solidFill>
                          <a:schemeClr val="lt1"/>
                        </a:solidFill>
                        <a:effectLst/>
                        <a:latin typeface="+mn-lt"/>
                        <a:ea typeface="+mn-ea"/>
                        <a:cs typeface="+mn-cs"/>
                      </a:endParaRPr>
                    </a:p>
                    <a:p>
                      <a:r>
                        <a:rPr lang="en-IN" sz="2800" b="1" i="0" kern="1200" dirty="0">
                          <a:solidFill>
                            <a:schemeClr val="lt1"/>
                          </a:solidFill>
                          <a:effectLst/>
                          <a:latin typeface="+mn-lt"/>
                          <a:ea typeface="+mn-ea"/>
                          <a:cs typeface="+mn-cs"/>
                        </a:rPr>
                        <a:t>58.2 mg/kg</a:t>
                      </a:r>
                      <a:endParaRPr lang="en-IN" sz="2800" b="1" i="0" kern="1200" dirty="0">
                        <a:solidFill>
                          <a:schemeClr val="lt1"/>
                        </a:solidFill>
                        <a:effectLst/>
                        <a:latin typeface="+mn-lt"/>
                        <a:ea typeface="+mn-ea"/>
                        <a:cs typeface="+mn-cs"/>
                      </a:endParaRPr>
                    </a:p>
                    <a:p>
                      <a:r>
                        <a:rPr lang="en-IN" sz="1800" b="0" i="0" kern="1200" cap="all" dirty="0">
                          <a:solidFill>
                            <a:schemeClr val="lt1"/>
                          </a:solidFill>
                          <a:effectLst/>
                          <a:latin typeface="+mn-lt"/>
                          <a:ea typeface="+mn-ea"/>
                          <a:cs typeface="+mn-cs"/>
                        </a:rPr>
                        <a:t>Moderately Elevated</a:t>
                      </a:r>
                      <a:endParaRPr lang="en-IN" sz="1800" b="0" i="0" kern="1200" cap="all" dirty="0">
                        <a:solidFill>
                          <a:schemeClr val="lt1"/>
                        </a:solidFill>
                        <a:effectLst/>
                        <a:latin typeface="+mn-lt"/>
                        <a:ea typeface="+mn-ea"/>
                        <a:cs typeface="+mn-cs"/>
                      </a:endParaRPr>
                    </a:p>
                    <a:p>
                      <a:r>
                        <a:rPr lang="en-IN" sz="1800" b="0" i="0" kern="1200" dirty="0">
                          <a:solidFill>
                            <a:schemeClr val="lt1"/>
                          </a:solidFill>
                          <a:effectLst/>
                          <a:latin typeface="+mn-lt"/>
                          <a:ea typeface="+mn-ea"/>
                          <a:cs typeface="+mn-cs"/>
                        </a:rPr>
                        <a:t>* Average concentration slightly above crustal baseline (45 mg/kg).</a:t>
                      </a:r>
                      <a:endParaRPr lang="en-IN" sz="1800" b="0" i="0" kern="1200" dirty="0">
                        <a:solidFill>
                          <a:schemeClr val="lt1"/>
                        </a:solidFill>
                        <a:effectLst/>
                        <a:latin typeface="+mn-lt"/>
                        <a:ea typeface="+mn-ea"/>
                        <a:cs typeface="+mn-cs"/>
                      </a:endParaRPr>
                    </a:p>
                    <a:p>
                      <a:r>
                        <a:rPr lang="en-IN" sz="1800" b="0" i="0" kern="1200" dirty="0">
                          <a:solidFill>
                            <a:schemeClr val="lt1"/>
                          </a:solidFill>
                          <a:effectLst/>
                          <a:latin typeface="+mn-lt"/>
                          <a:ea typeface="+mn-ea"/>
                          <a:cs typeface="+mn-cs"/>
                        </a:rPr>
                        <a:t>* Localized hotspots (&gt;100 mg/kg) found near service workshops.</a:t>
                      </a:r>
                      <a:endParaRPr lang="en-IN" sz="1800" b="0" i="0" kern="1200" dirty="0">
                        <a:solidFill>
                          <a:schemeClr val="lt1"/>
                        </a:solidFill>
                        <a:effectLst/>
                        <a:latin typeface="+mn-lt"/>
                        <a:ea typeface="+mn-ea"/>
                        <a:cs typeface="+mn-cs"/>
                      </a:endParaRPr>
                    </a:p>
                    <a:p>
                      <a:r>
                        <a:rPr lang="en-IN" sz="1800" b="0" i="0" kern="1200" dirty="0">
                          <a:solidFill>
                            <a:schemeClr val="lt1"/>
                          </a:solidFill>
                          <a:effectLst/>
                          <a:latin typeface="+mn-lt"/>
                          <a:ea typeface="+mn-ea"/>
                          <a:cs typeface="+mn-cs"/>
                        </a:rPr>
                        <a:t>* Sources: Brake pad wear dust and electrical component waste.</a:t>
                      </a:r>
                      <a:endParaRPr lang="en-IN" sz="1800" b="0" i="0" kern="1200" dirty="0">
                        <a:solidFill>
                          <a:schemeClr val="lt1"/>
                        </a:solidFill>
                        <a:effectLst/>
                        <a:latin typeface="+mn-lt"/>
                        <a:ea typeface="+mn-ea"/>
                        <a:cs typeface="+mn-cs"/>
                      </a:endParaRPr>
                    </a:p>
                    <a:p>
                      <a:endParaRPr lang="en-IN" dirty="0">
                        <a:solidFill>
                          <a:schemeClr val="tx1"/>
                        </a:solidFill>
                      </a:endParaRPr>
                    </a:p>
                  </a:txBody>
                  <a:tcPr/>
                </a:tc>
                <a:tc>
                  <a:txBody>
                    <a:bodyPr/>
                    <a:lstStyle/>
                    <a:p>
                      <a:pPr marL="0" algn="l" defTabSz="914400" rtl="0" eaLnBrk="1" latinLnBrk="0" hangingPunct="1"/>
                      <a:r>
                        <a:rPr lang="en-IN" sz="2400" b="1" i="0" kern="1200" dirty="0">
                          <a:solidFill>
                            <a:schemeClr val="lt1"/>
                          </a:solidFill>
                          <a:effectLst/>
                          <a:latin typeface="+mn-lt"/>
                          <a:ea typeface="+mn-ea"/>
                          <a:cs typeface="+mn-cs"/>
                        </a:rPr>
                        <a:t>Nickel (Ni)</a:t>
                      </a:r>
                      <a:endParaRPr lang="en-IN" sz="2400" b="1" i="0" kern="1200" dirty="0">
                        <a:solidFill>
                          <a:schemeClr val="lt1"/>
                        </a:solidFill>
                        <a:effectLst/>
                        <a:latin typeface="+mn-lt"/>
                        <a:ea typeface="+mn-ea"/>
                        <a:cs typeface="+mn-cs"/>
                      </a:endParaRPr>
                    </a:p>
                    <a:p>
                      <a:pPr marL="0" algn="l" defTabSz="914400" rtl="0" eaLnBrk="1" latinLnBrk="0" hangingPunct="1"/>
                      <a:r>
                        <a:rPr lang="en-IN" sz="2400" b="1" i="0" kern="1200" dirty="0">
                          <a:solidFill>
                            <a:schemeClr val="lt1"/>
                          </a:solidFill>
                          <a:effectLst/>
                          <a:latin typeface="+mn-lt"/>
                          <a:ea typeface="+mn-ea"/>
                          <a:cs typeface="+mn-cs"/>
                        </a:rPr>
                        <a:t>31.4 mg/kg</a:t>
                      </a:r>
                      <a:endParaRPr lang="en-IN" sz="2400" b="1" i="0" kern="1200" dirty="0">
                        <a:solidFill>
                          <a:schemeClr val="lt1"/>
                        </a:solidFill>
                        <a:effectLst/>
                        <a:latin typeface="+mn-lt"/>
                        <a:ea typeface="+mn-ea"/>
                        <a:cs typeface="+mn-cs"/>
                      </a:endParaRPr>
                    </a:p>
                    <a:p>
                      <a:r>
                        <a:rPr lang="en-IN" sz="1800" b="0" i="0" kern="1200" cap="all" dirty="0">
                          <a:solidFill>
                            <a:schemeClr val="lt1"/>
                          </a:solidFill>
                          <a:effectLst/>
                          <a:latin typeface="+mn-lt"/>
                          <a:ea typeface="+mn-ea"/>
                          <a:cs typeface="+mn-cs"/>
                        </a:rPr>
                        <a:t>Below Background</a:t>
                      </a:r>
                      <a:endParaRPr lang="en-IN" sz="1800" b="0" i="0" kern="1200" cap="all" dirty="0">
                        <a:solidFill>
                          <a:schemeClr val="lt1"/>
                        </a:solidFill>
                        <a:effectLst/>
                        <a:latin typeface="+mn-lt"/>
                        <a:ea typeface="+mn-ea"/>
                        <a:cs typeface="+mn-cs"/>
                      </a:endParaRPr>
                    </a:p>
                    <a:p>
                      <a:r>
                        <a:rPr lang="en-IN" sz="1800" b="0" i="0" kern="1200" dirty="0">
                          <a:solidFill>
                            <a:schemeClr val="lt1"/>
                          </a:solidFill>
                          <a:effectLst/>
                          <a:latin typeface="+mn-lt"/>
                          <a:ea typeface="+mn-ea"/>
                          <a:cs typeface="+mn-cs"/>
                        </a:rPr>
                        <a:t>* Concentration significantly lower than crustal average (~68 mg/kg).</a:t>
                      </a:r>
                      <a:endParaRPr lang="en-IN" sz="1800" b="0" i="0" kern="1200" dirty="0">
                        <a:solidFill>
                          <a:schemeClr val="lt1"/>
                        </a:solidFill>
                        <a:effectLst/>
                        <a:latin typeface="+mn-lt"/>
                        <a:ea typeface="+mn-ea"/>
                        <a:cs typeface="+mn-cs"/>
                      </a:endParaRPr>
                    </a:p>
                    <a:p>
                      <a:r>
                        <a:rPr lang="en-IN" sz="1800" b="0" i="0" kern="1200" dirty="0">
                          <a:solidFill>
                            <a:schemeClr val="lt1"/>
                          </a:solidFill>
                          <a:effectLst/>
                          <a:latin typeface="+mn-lt"/>
                          <a:ea typeface="+mn-ea"/>
                          <a:cs typeface="+mn-cs"/>
                        </a:rPr>
                        <a:t>* Indicates predominantly geogenic (natural) origin.</a:t>
                      </a:r>
                      <a:endParaRPr lang="en-IN" sz="1800" b="0" i="0" kern="1200" dirty="0">
                        <a:solidFill>
                          <a:schemeClr val="lt1"/>
                        </a:solidFill>
                        <a:effectLst/>
                        <a:latin typeface="+mn-lt"/>
                        <a:ea typeface="+mn-ea"/>
                        <a:cs typeface="+mn-cs"/>
                      </a:endParaRPr>
                    </a:p>
                    <a:p>
                      <a:r>
                        <a:rPr lang="en-IN" sz="1800" b="0" i="0" kern="1200" dirty="0">
                          <a:solidFill>
                            <a:schemeClr val="lt1"/>
                          </a:solidFill>
                          <a:effectLst/>
                          <a:latin typeface="+mn-lt"/>
                          <a:ea typeface="+mn-ea"/>
                          <a:cs typeface="+mn-cs"/>
                        </a:rPr>
                        <a:t>* Minimal anthropogenic input from auto sector emissions.</a:t>
                      </a:r>
                      <a:endParaRPr lang="en-IN" sz="1800" b="0" i="0" kern="1200" dirty="0">
                        <a:solidFill>
                          <a:schemeClr val="lt1"/>
                        </a:solidFill>
                        <a:effectLst/>
                        <a:latin typeface="+mn-lt"/>
                        <a:ea typeface="+mn-ea"/>
                        <a:cs typeface="+mn-cs"/>
                      </a:endParaRPr>
                    </a:p>
                    <a:p>
                      <a:endParaRPr lang="en-IN" dirty="0">
                        <a:solidFill>
                          <a:schemeClr val="tx1"/>
                        </a:solidFill>
                      </a:endParaRPr>
                    </a:p>
                  </a:txBody>
                  <a:tcPr/>
                </a:tc>
                <a:tc>
                  <a:txBody>
                    <a:bodyPr/>
                    <a:lstStyle/>
                    <a:p>
                      <a:pPr marL="0" algn="l" defTabSz="914400" rtl="0" eaLnBrk="1" latinLnBrk="0" hangingPunct="1"/>
                      <a:r>
                        <a:rPr lang="en-US" sz="2400" b="1" i="0" kern="1200" dirty="0">
                          <a:solidFill>
                            <a:schemeClr val="lt1"/>
                          </a:solidFill>
                          <a:effectLst/>
                          <a:latin typeface="+mn-lt"/>
                          <a:ea typeface="+mn-ea"/>
                          <a:cs typeface="+mn-cs"/>
                        </a:rPr>
                        <a:t>Cadmium (Cd)</a:t>
                      </a:r>
                      <a:endParaRPr lang="en-US" sz="2400" b="1" i="0" kern="1200" dirty="0">
                        <a:solidFill>
                          <a:schemeClr val="lt1"/>
                        </a:solidFill>
                        <a:effectLst/>
                        <a:latin typeface="+mn-lt"/>
                        <a:ea typeface="+mn-ea"/>
                        <a:cs typeface="+mn-cs"/>
                      </a:endParaRPr>
                    </a:p>
                    <a:p>
                      <a:pPr marL="0" algn="l" defTabSz="914400" rtl="0" eaLnBrk="1" latinLnBrk="0" hangingPunct="1"/>
                      <a:r>
                        <a:rPr lang="en-US" sz="2400" b="1" i="0" kern="1200" dirty="0">
                          <a:solidFill>
                            <a:schemeClr val="lt1"/>
                          </a:solidFill>
                          <a:effectLst/>
                          <a:latin typeface="+mn-lt"/>
                          <a:ea typeface="+mn-ea"/>
                          <a:cs typeface="+mn-cs"/>
                        </a:rPr>
                        <a:t>1.6 mg/kg</a:t>
                      </a:r>
                      <a:endParaRPr lang="en-US" sz="2400" b="1" i="0" kern="1200" dirty="0">
                        <a:solidFill>
                          <a:schemeClr val="lt1"/>
                        </a:solidFill>
                        <a:effectLst/>
                        <a:latin typeface="+mn-lt"/>
                        <a:ea typeface="+mn-ea"/>
                        <a:cs typeface="+mn-cs"/>
                      </a:endParaRPr>
                    </a:p>
                    <a:p>
                      <a:r>
                        <a:rPr lang="en-US" sz="1800" b="0" i="0" kern="1200" cap="all" dirty="0">
                          <a:solidFill>
                            <a:schemeClr val="lt1"/>
                          </a:solidFill>
                          <a:effectLst/>
                          <a:latin typeface="+mn-lt"/>
                          <a:ea typeface="+mn-ea"/>
                          <a:cs typeface="+mn-cs"/>
                        </a:rPr>
                        <a:t>Highly Enriched</a:t>
                      </a:r>
                      <a:endParaRPr lang="en-US" sz="1800" b="0" i="0" kern="1200" cap="all" dirty="0">
                        <a:solidFill>
                          <a:schemeClr val="lt1"/>
                        </a:solidFill>
                        <a:effectLst/>
                        <a:latin typeface="+mn-lt"/>
                        <a:ea typeface="+mn-ea"/>
                        <a:cs typeface="+mn-cs"/>
                      </a:endParaRPr>
                    </a:p>
                    <a:p>
                      <a:r>
                        <a:rPr lang="en-US" sz="1800" b="0" i="0" kern="1200" dirty="0">
                          <a:solidFill>
                            <a:schemeClr val="lt1"/>
                          </a:solidFill>
                          <a:effectLst/>
                          <a:latin typeface="+mn-lt"/>
                          <a:ea typeface="+mn-ea"/>
                          <a:cs typeface="+mn-cs"/>
                        </a:rPr>
                        <a:t>~5.3x higher than natural background (0.3 mg/kg).</a:t>
                      </a:r>
                      <a:endParaRPr lang="en-US" sz="1800" b="0" i="0" kern="1200" dirty="0">
                        <a:solidFill>
                          <a:schemeClr val="lt1"/>
                        </a:solidFill>
                        <a:effectLst/>
                        <a:latin typeface="+mn-lt"/>
                        <a:ea typeface="+mn-ea"/>
                        <a:cs typeface="+mn-cs"/>
                      </a:endParaRPr>
                    </a:p>
                    <a:p>
                      <a:r>
                        <a:rPr lang="en-US" sz="1800" b="0" i="0" kern="1200" dirty="0">
                          <a:solidFill>
                            <a:schemeClr val="lt1"/>
                          </a:solidFill>
                          <a:effectLst/>
                          <a:latin typeface="+mn-lt"/>
                          <a:ea typeface="+mn-ea"/>
                          <a:cs typeface="+mn-cs"/>
                        </a:rPr>
                        <a:t>Highest Enrichment Factors (EF 5–10) of all trace metals.</a:t>
                      </a:r>
                      <a:endParaRPr lang="en-US" sz="1800" b="0" i="0" kern="1200" dirty="0">
                        <a:solidFill>
                          <a:schemeClr val="lt1"/>
                        </a:solidFill>
                        <a:effectLst/>
                        <a:latin typeface="+mn-lt"/>
                        <a:ea typeface="+mn-ea"/>
                        <a:cs typeface="+mn-cs"/>
                      </a:endParaRPr>
                    </a:p>
                    <a:p>
                      <a:r>
                        <a:rPr lang="en-US" sz="1800" b="0" i="0" kern="1200" dirty="0">
                          <a:solidFill>
                            <a:schemeClr val="lt1"/>
                          </a:solidFill>
                          <a:effectLst/>
                          <a:latin typeface="+mn-lt"/>
                          <a:ea typeface="+mn-ea"/>
                          <a:cs typeface="+mn-cs"/>
                        </a:rPr>
                        <a:t>Sources: Tire rubber wear, lubricants, and battery waste.</a:t>
                      </a:r>
                      <a:endParaRPr lang="en-US" sz="1800" b="0" i="0" kern="1200" dirty="0">
                        <a:solidFill>
                          <a:schemeClr val="lt1"/>
                        </a:solidFill>
                        <a:effectLst/>
                        <a:latin typeface="+mn-lt"/>
                        <a:ea typeface="+mn-ea"/>
                        <a:cs typeface="+mn-cs"/>
                      </a:endParaRPr>
                    </a:p>
                    <a:p>
                      <a:endParaRPr lang="en-IN" dirty="0">
                        <a:solidFill>
                          <a:schemeClr val="tx1"/>
                        </a:solidFill>
                      </a:endParaRPr>
                    </a:p>
                  </a:txBody>
                  <a:tcPr/>
                </a:tc>
              </a:tr>
              <a:tr h="1937298">
                <a:tc>
                  <a:txBody>
                    <a:bodyPr/>
                    <a:lstStyle/>
                    <a:p>
                      <a:r>
                        <a:rPr lang="en-US" sz="1800" b="1" i="0" kern="1200" dirty="0">
                          <a:solidFill>
                            <a:schemeClr val="dk1"/>
                          </a:solidFill>
                          <a:effectLst/>
                          <a:latin typeface="+mn-lt"/>
                          <a:ea typeface="+mn-ea"/>
                          <a:cs typeface="+mn-cs"/>
                        </a:rPr>
                        <a:t>Bioavailability Concern</a:t>
                      </a:r>
                      <a:endParaRPr lang="en-US" sz="1800" b="1"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Even low absolute Cd levels pose significant risks due to high plant uptake potential, threatening local urban agriculture.</a:t>
                      </a:r>
                      <a:endParaRPr lang="en-US" sz="1800" b="0" i="0" kern="1200" dirty="0">
                        <a:solidFill>
                          <a:schemeClr val="dk1"/>
                        </a:solidFill>
                        <a:effectLst/>
                        <a:latin typeface="+mn-lt"/>
                        <a:ea typeface="+mn-ea"/>
                        <a:cs typeface="+mn-cs"/>
                      </a:endParaRPr>
                    </a:p>
                    <a:p>
                      <a:endParaRPr lang="en-IN" dirty="0"/>
                    </a:p>
                  </a:txBody>
                  <a:tcPr/>
                </a:tc>
                <a:tc>
                  <a:txBody>
                    <a:bodyPr/>
                    <a:lstStyle/>
                    <a:p>
                      <a:r>
                        <a:rPr lang="en-US" sz="1800" b="1" i="0" kern="1200" dirty="0">
                          <a:solidFill>
                            <a:schemeClr val="dk1"/>
                          </a:solidFill>
                          <a:effectLst/>
                          <a:latin typeface="+mn-lt"/>
                          <a:ea typeface="+mn-ea"/>
                          <a:cs typeface="+mn-cs"/>
                        </a:rPr>
                        <a:t>Source Attribution</a:t>
                      </a:r>
                      <a:endParaRPr lang="en-US" sz="1800" b="1"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Contamination profiles clearly distinguish between industrial-sourced metals (Cd, Cu) and natural background elements (Ni).</a:t>
                      </a:r>
                      <a:endParaRPr lang="en-US" sz="1800" b="0" i="0" kern="1200" dirty="0">
                        <a:solidFill>
                          <a:schemeClr val="dk1"/>
                        </a:solidFill>
                        <a:effectLst/>
                        <a:latin typeface="+mn-lt"/>
                        <a:ea typeface="+mn-ea"/>
                        <a:cs typeface="+mn-cs"/>
                      </a:endParaRPr>
                    </a:p>
                    <a:p>
                      <a:br>
                        <a:rPr lang="en-US" sz="1800" b="0" i="0" kern="1200" dirty="0">
                          <a:solidFill>
                            <a:schemeClr val="dk1"/>
                          </a:solidFill>
                          <a:effectLst/>
                          <a:latin typeface="+mn-lt"/>
                          <a:ea typeface="+mn-ea"/>
                          <a:cs typeface="+mn-cs"/>
                        </a:rPr>
                      </a:br>
                      <a:endParaRPr lang="en-IN" dirty="0"/>
                    </a:p>
                  </a:txBody>
                  <a:tcPr/>
                </a:tc>
                <a:tc>
                  <a:txBody>
                    <a:bodyPr/>
                    <a:lstStyle/>
                    <a:p>
                      <a:r>
                        <a:rPr lang="en-US" sz="1800" b="1" i="0" kern="1200" dirty="0">
                          <a:solidFill>
                            <a:schemeClr val="dk1"/>
                          </a:solidFill>
                          <a:effectLst/>
                          <a:latin typeface="+mn-lt"/>
                          <a:ea typeface="+mn-ea"/>
                          <a:cs typeface="+mn-cs"/>
                        </a:rPr>
                        <a:t>Health Implications</a:t>
                      </a:r>
                      <a:endParaRPr lang="en-US" sz="1800" b="1"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While Ni is safe, the persistence of Cd (a known carcinogen) requires strict monitoring despite lower absolute quantities.</a:t>
                      </a:r>
                      <a:endParaRPr lang="en-US" sz="1800" b="0" i="0" kern="1200" dirty="0">
                        <a:solidFill>
                          <a:schemeClr val="dk1"/>
                        </a:solidFill>
                        <a:effectLst/>
                        <a:latin typeface="+mn-lt"/>
                        <a:ea typeface="+mn-ea"/>
                        <a:cs typeface="+mn-cs"/>
                      </a:endParaRPr>
                    </a:p>
                    <a:p>
                      <a:endParaRPr lang="en-IN" dirty="0"/>
                    </a:p>
                  </a:txBody>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448595"/>
            <a:ext cx="9144000" cy="770605"/>
          </a:xfrm>
        </p:spPr>
        <p:txBody>
          <a:bodyPr>
            <a:normAutofit fontScale="90000"/>
          </a:bodyPr>
          <a:lstStyle/>
          <a:p>
            <a:r>
              <a:rPr lang="en-IN" b="1" dirty="0"/>
              <a:t>Spatial Distribution</a:t>
            </a:r>
            <a:endParaRPr lang="en-IN" dirty="0"/>
          </a:p>
        </p:txBody>
      </p:sp>
      <p:sp>
        <p:nvSpPr>
          <p:cNvPr id="3" name="Subtitle 2"/>
          <p:cNvSpPr>
            <a:spLocks noGrp="1"/>
          </p:cNvSpPr>
          <p:nvPr>
            <p:ph type="subTitle" idx="1"/>
          </p:nvPr>
        </p:nvSpPr>
        <p:spPr>
          <a:xfrm>
            <a:off x="176463" y="1466432"/>
            <a:ext cx="7734956" cy="5391568"/>
          </a:xfrm>
        </p:spPr>
        <p:txBody>
          <a:bodyPr>
            <a:normAutofit fontScale="92500" lnSpcReduction="10000"/>
          </a:bodyPr>
          <a:lstStyle/>
          <a:p>
            <a:pPr algn="l"/>
            <a:r>
              <a:rPr lang="en-IN" b="1" dirty="0"/>
              <a:t>* Contamination Gradient</a:t>
            </a:r>
            <a:endParaRPr lang="en-IN" b="1" dirty="0"/>
          </a:p>
          <a:p>
            <a:pPr algn="l"/>
            <a:r>
              <a:rPr lang="en-IN" dirty="0"/>
              <a:t>A distinct radial dispersion pattern is observed. Metal concentrations (Pb, Zn) are highest at the </a:t>
            </a:r>
            <a:r>
              <a:rPr lang="en-IN" b="1" dirty="0"/>
              <a:t>industrial core and arterial roads</a:t>
            </a:r>
            <a:r>
              <a:rPr lang="en-IN" dirty="0"/>
              <a:t>, declining sharply over a 1–2 km distance toward the periphery.</a:t>
            </a:r>
            <a:endParaRPr lang="en-IN" dirty="0"/>
          </a:p>
          <a:p>
            <a:pPr algn="l"/>
            <a:endParaRPr lang="en-IN" dirty="0"/>
          </a:p>
          <a:p>
            <a:pPr algn="l"/>
            <a:r>
              <a:rPr lang="en-IN" b="1" dirty="0"/>
              <a:t>* Hotspot Comparison</a:t>
            </a:r>
            <a:endParaRPr lang="en-IN" b="1" dirty="0"/>
          </a:p>
          <a:p>
            <a:pPr algn="l"/>
            <a:r>
              <a:rPr lang="en-IN" dirty="0"/>
              <a:t>The contrast is significant:</a:t>
            </a:r>
            <a:br>
              <a:rPr lang="en-IN" dirty="0"/>
            </a:br>
            <a:r>
              <a:rPr lang="en-IN" dirty="0"/>
              <a:t>• </a:t>
            </a:r>
            <a:r>
              <a:rPr lang="en-IN" b="1" dirty="0"/>
              <a:t>Boundary Zone:</a:t>
            </a:r>
            <a:r>
              <a:rPr lang="en-IN" dirty="0"/>
              <a:t> Pb ~120 mg/kg, Zn &gt;300 mg/kg</a:t>
            </a:r>
            <a:br>
              <a:rPr lang="en-IN" dirty="0"/>
            </a:br>
            <a:r>
              <a:rPr lang="en-IN" dirty="0"/>
              <a:t>• </a:t>
            </a:r>
            <a:r>
              <a:rPr lang="en-IN" b="1" dirty="0"/>
              <a:t>Residential (Downwind):</a:t>
            </a:r>
            <a:r>
              <a:rPr lang="en-IN" dirty="0"/>
              <a:t> Pb ~50 mg/kg, Zn ~150 mg/kg</a:t>
            </a:r>
            <a:endParaRPr lang="en-IN" dirty="0"/>
          </a:p>
          <a:p>
            <a:pPr algn="l"/>
            <a:endParaRPr lang="en-IN" dirty="0"/>
          </a:p>
          <a:p>
            <a:pPr algn="l"/>
            <a:r>
              <a:rPr lang="en-IN" b="1" dirty="0"/>
              <a:t>* Source Attribution</a:t>
            </a:r>
            <a:endParaRPr lang="en-IN" b="1" dirty="0"/>
          </a:p>
          <a:p>
            <a:pPr algn="l"/>
            <a:r>
              <a:rPr lang="en-IN" dirty="0"/>
              <a:t>The spatial layout confirms </a:t>
            </a:r>
            <a:r>
              <a:rPr lang="en-IN" b="1" dirty="0"/>
              <a:t>point-source emissions</a:t>
            </a:r>
            <a:r>
              <a:rPr lang="en-IN" dirty="0"/>
              <a:t> (factories) and localized deposition (vehicle idling areas) as the primary drivers, rather than diffuse regional background.</a:t>
            </a:r>
            <a:endParaRPr lang="en-IN" dirty="0"/>
          </a:p>
          <a:p>
            <a:endParaRPr lang="en-IN" dirty="0"/>
          </a:p>
        </p:txBody>
      </p:sp>
      <p:pic>
        <p:nvPicPr>
          <p:cNvPr id="5" name="Picture 4"/>
          <p:cNvPicPr>
            <a:picLocks noChangeAspect="1"/>
          </p:cNvPicPr>
          <p:nvPr/>
        </p:nvPicPr>
        <p:blipFill>
          <a:blip r:embed="rId1"/>
          <a:stretch>
            <a:fillRect/>
          </a:stretch>
        </p:blipFill>
        <p:spPr>
          <a:xfrm>
            <a:off x="7886516" y="1466432"/>
            <a:ext cx="4305484" cy="317464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75879"/>
            <a:ext cx="9144000" cy="931026"/>
          </a:xfrm>
        </p:spPr>
        <p:txBody>
          <a:bodyPr>
            <a:normAutofit/>
          </a:bodyPr>
          <a:lstStyle/>
          <a:p>
            <a:r>
              <a:rPr lang="en-IN" b="1" dirty="0"/>
              <a:t>Discussion &amp; Context</a:t>
            </a:r>
            <a:endParaRPr lang="en-IN" dirty="0"/>
          </a:p>
        </p:txBody>
      </p:sp>
      <p:sp>
        <p:nvSpPr>
          <p:cNvPr id="3" name="Subtitle 2"/>
          <p:cNvSpPr>
            <a:spLocks noGrp="1"/>
          </p:cNvSpPr>
          <p:nvPr>
            <p:ph type="subTitle" idx="1"/>
          </p:nvPr>
        </p:nvSpPr>
        <p:spPr>
          <a:xfrm>
            <a:off x="1106905" y="1411705"/>
            <a:ext cx="10084104" cy="5270416"/>
          </a:xfrm>
        </p:spPr>
        <p:txBody>
          <a:bodyPr>
            <a:normAutofit fontScale="92500" lnSpcReduction="20000"/>
          </a:bodyPr>
          <a:lstStyle/>
          <a:p>
            <a:pPr algn="l"/>
            <a:r>
              <a:rPr lang="en-IN" b="1" dirty="0"/>
              <a:t>* Alignment with Regional &amp; Global Studies</a:t>
            </a:r>
            <a:endParaRPr lang="en-IN" dirty="0"/>
          </a:p>
          <a:p>
            <a:pPr algn="l"/>
            <a:r>
              <a:rPr lang="en-IN" dirty="0"/>
              <a:t>Pb (~80 mg/kg) and Zn (~243 mg/kg) levels mirror high-traffic zones in </a:t>
            </a:r>
            <a:r>
              <a:rPr lang="en-IN" b="1" dirty="0"/>
              <a:t>Ludhiana/Delhi (India)</a:t>
            </a:r>
            <a:r>
              <a:rPr lang="en-IN" dirty="0"/>
              <a:t> and industrial areas in </a:t>
            </a:r>
            <a:r>
              <a:rPr lang="en-IN" b="1" dirty="0"/>
              <a:t>Guangzhou (China)</a:t>
            </a:r>
            <a:r>
              <a:rPr lang="en-IN" dirty="0"/>
              <a:t>. Nickel remains near geogenic background, consistent with other Indian soil studies.</a:t>
            </a:r>
            <a:endParaRPr lang="en-IN" dirty="0"/>
          </a:p>
          <a:p>
            <a:pPr algn="l"/>
            <a:r>
              <a:rPr lang="en-IN" b="1" dirty="0"/>
              <a:t>* Legacy vs. Active Sources</a:t>
            </a:r>
            <a:endParaRPr lang="en-IN" dirty="0"/>
          </a:p>
          <a:p>
            <a:pPr algn="l"/>
            <a:r>
              <a:rPr lang="en-IN" dirty="0"/>
              <a:t>High Pb persists despite unleaded fuel phase-outs, indicating legacy accumulation and ongoing industrial inputs (paints, batteries). </a:t>
            </a:r>
            <a:r>
              <a:rPr lang="en-IN" b="1" dirty="0"/>
              <a:t>Zn/Pb Ratio</a:t>
            </a:r>
            <a:r>
              <a:rPr lang="en-IN" dirty="0"/>
              <a:t> suggests vehicular wear (tires/brakes) is a dominant active contributor.</a:t>
            </a:r>
            <a:endParaRPr lang="en-IN" dirty="0"/>
          </a:p>
          <a:p>
            <a:pPr algn="l"/>
            <a:r>
              <a:rPr lang="en-IN" b="1" dirty="0"/>
              <a:t>* Efficacy of PIXE Technique</a:t>
            </a:r>
            <a:endParaRPr lang="en-IN" dirty="0"/>
          </a:p>
          <a:p>
            <a:pPr algn="l"/>
            <a:r>
              <a:rPr lang="en-IN" dirty="0"/>
              <a:t>Validated as a superior tool for environmental monitoring: offers </a:t>
            </a:r>
            <a:r>
              <a:rPr lang="en-IN" b="1" dirty="0"/>
              <a:t>multi-element detection</a:t>
            </a:r>
            <a:r>
              <a:rPr lang="en-IN" dirty="0"/>
              <a:t>, high sensitivity (ppm level), non-destructive analysis, and minimal sample preparation compared to traditional chemical digestion methods.</a:t>
            </a:r>
            <a:endParaRPr lang="en-IN" dirty="0"/>
          </a:p>
          <a:p>
            <a:pPr algn="l"/>
            <a:r>
              <a:rPr lang="en-IN" b="1" dirty="0"/>
              <a:t>* Limitations &amp; Future Scope</a:t>
            </a:r>
            <a:endParaRPr lang="en-IN" dirty="0"/>
          </a:p>
          <a:p>
            <a:pPr algn="l"/>
            <a:r>
              <a:rPr lang="en-IN" dirty="0"/>
              <a:t>Study relied on secondary data (2020-2022) without a site-specific pristine baseline. Future research requires primary sampling, metal speciation analysis, and direct bioavailability assessments for crops.</a:t>
            </a:r>
            <a:endParaRPr lang="en-IN" dirty="0"/>
          </a:p>
          <a:p>
            <a:endParaRPr lang="en-IN"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11705" y="159837"/>
            <a:ext cx="9144000" cy="1043321"/>
          </a:xfrm>
        </p:spPr>
        <p:txBody>
          <a:bodyPr>
            <a:normAutofit/>
          </a:bodyPr>
          <a:lstStyle/>
          <a:p>
            <a:r>
              <a:rPr lang="en-IN" sz="4800" b="1" dirty="0"/>
              <a:t>Environmental &amp; Health Implications</a:t>
            </a:r>
            <a:endParaRPr lang="en-IN" sz="4800" dirty="0"/>
          </a:p>
        </p:txBody>
      </p:sp>
      <p:sp>
        <p:nvSpPr>
          <p:cNvPr id="3" name="Subtitle 2"/>
          <p:cNvSpPr>
            <a:spLocks noGrp="1"/>
          </p:cNvSpPr>
          <p:nvPr>
            <p:ph type="subTitle" idx="1"/>
          </p:nvPr>
        </p:nvSpPr>
        <p:spPr>
          <a:xfrm>
            <a:off x="1524000" y="1459831"/>
            <a:ext cx="9144000" cy="5101389"/>
          </a:xfrm>
        </p:spPr>
        <p:txBody>
          <a:bodyPr>
            <a:normAutofit fontScale="92500" lnSpcReduction="20000"/>
          </a:bodyPr>
          <a:lstStyle/>
          <a:p>
            <a:pPr algn="l"/>
            <a:r>
              <a:rPr lang="en-IN" b="1" dirty="0"/>
              <a:t>Risk Assessment &amp; Ecological Impact</a:t>
            </a:r>
            <a:endParaRPr lang="en-IN" b="1" dirty="0"/>
          </a:p>
          <a:p>
            <a:pPr algn="l"/>
            <a:r>
              <a:rPr lang="en-IN" b="1" dirty="0"/>
              <a:t>* Human Health Risks</a:t>
            </a:r>
            <a:endParaRPr lang="en-IN" dirty="0"/>
          </a:p>
          <a:p>
            <a:pPr algn="l"/>
            <a:r>
              <a:rPr lang="en-IN" b="1" dirty="0"/>
              <a:t>Lead (Pb):</a:t>
            </a:r>
            <a:r>
              <a:rPr lang="en-IN" dirty="0"/>
              <a:t> Neurotoxic risks, particularly affecting cognitive development in children via dust inhalation.</a:t>
            </a:r>
            <a:br>
              <a:rPr lang="en-IN" dirty="0"/>
            </a:br>
            <a:r>
              <a:rPr lang="en-IN" b="1" dirty="0"/>
              <a:t>Cadmium (Cd):</a:t>
            </a:r>
            <a:r>
              <a:rPr lang="en-IN" dirty="0"/>
              <a:t> A known carcinogen causing renal damage; accumulates in the body with a long biological half-life.</a:t>
            </a:r>
            <a:endParaRPr lang="en-IN" dirty="0"/>
          </a:p>
          <a:p>
            <a:pPr algn="l"/>
            <a:r>
              <a:rPr lang="en-IN" b="1" dirty="0"/>
              <a:t>* Ecological Consequences</a:t>
            </a:r>
            <a:endParaRPr lang="en-IN" dirty="0"/>
          </a:p>
          <a:p>
            <a:pPr algn="l"/>
            <a:r>
              <a:rPr lang="en-IN" dirty="0"/>
              <a:t>Elevated Zinc (Zn) and Copper (Cu) levels can inhibit soil microbial activity, disrupt nutrient cycling, and suppress plant root growth, affecting local biodiversity.</a:t>
            </a:r>
            <a:endParaRPr lang="en-IN" dirty="0"/>
          </a:p>
          <a:p>
            <a:pPr algn="l"/>
            <a:r>
              <a:rPr lang="en-IN" b="1" dirty="0"/>
              <a:t>* Critical Thresholds Exceeded</a:t>
            </a:r>
            <a:endParaRPr lang="en-IN" dirty="0"/>
          </a:p>
          <a:p>
            <a:pPr algn="l"/>
            <a:r>
              <a:rPr lang="en-IN" dirty="0"/>
              <a:t>Cd hotspots (3–5 mg/kg) exceed safe agricultural limits (~3 mg/kg), posing immediate risks for peri-urban farming. Pb levels &gt;100 mg/kg in residential zones warrant intervention.</a:t>
            </a:r>
            <a:endParaRPr lang="en-IN" dirty="0"/>
          </a:p>
          <a:p>
            <a:pPr algn="l"/>
            <a:r>
              <a:rPr lang="en-IN" b="1" dirty="0"/>
              <a:t>* Mitigation Priorities</a:t>
            </a:r>
            <a:endParaRPr lang="en-IN" dirty="0"/>
          </a:p>
          <a:p>
            <a:pPr algn="l"/>
            <a:r>
              <a:rPr lang="en-IN" dirty="0"/>
              <a:t>Immediate restriction on food cropping in hotspots, implementation of dust</a:t>
            </a:r>
            <a:endParaRPr lang="en-IN" dirty="0"/>
          </a:p>
          <a:p>
            <a:pPr algn="l"/>
            <a:endParaRPr lang="en-IN"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95"/>
            <a:ext cx="9144000" cy="866274"/>
          </a:xfrm>
        </p:spPr>
        <p:txBody>
          <a:bodyPr>
            <a:normAutofit fontScale="90000"/>
          </a:bodyPr>
          <a:lstStyle/>
          <a:p>
            <a:br>
              <a:rPr lang="en-IN" sz="4800" b="1" dirty="0"/>
            </a:br>
            <a:r>
              <a:rPr lang="en-IN" sz="4800" b="1" dirty="0"/>
              <a:t>Conclusions &amp; Recommendations</a:t>
            </a:r>
            <a:endParaRPr lang="en-IN" sz="4800" dirty="0"/>
          </a:p>
        </p:txBody>
      </p:sp>
      <p:sp>
        <p:nvSpPr>
          <p:cNvPr id="3" name="Subtitle 2"/>
          <p:cNvSpPr>
            <a:spLocks noGrp="1"/>
          </p:cNvSpPr>
          <p:nvPr>
            <p:ph type="subTitle" idx="1"/>
          </p:nvPr>
        </p:nvSpPr>
        <p:spPr>
          <a:xfrm>
            <a:off x="1524000" y="1395663"/>
            <a:ext cx="9144000" cy="5350042"/>
          </a:xfrm>
        </p:spPr>
        <p:txBody>
          <a:bodyPr>
            <a:normAutofit lnSpcReduction="10000"/>
          </a:bodyPr>
          <a:lstStyle/>
          <a:p>
            <a:pPr algn="l"/>
            <a:r>
              <a:rPr lang="en-IN" b="1" dirty="0"/>
              <a:t>Summary of Findings</a:t>
            </a:r>
            <a:endParaRPr lang="en-IN" b="1" dirty="0"/>
          </a:p>
          <a:p>
            <a:pPr algn="l"/>
            <a:r>
              <a:rPr lang="en-IN" b="1" dirty="0"/>
              <a:t>* Significant Enrichment</a:t>
            </a:r>
            <a:endParaRPr lang="en-IN" b="1" dirty="0"/>
          </a:p>
          <a:p>
            <a:pPr algn="l"/>
            <a:r>
              <a:rPr lang="en-IN" dirty="0"/>
              <a:t>Lead (Pb), Zinc (Zn), and Cadmium (Cd) levels markedly exceed natural baselines, confirming anthropogenic pollution.</a:t>
            </a:r>
            <a:endParaRPr lang="en-IN" dirty="0"/>
          </a:p>
          <a:p>
            <a:pPr algn="l"/>
            <a:r>
              <a:rPr lang="en-IN" b="1" dirty="0"/>
              <a:t>* Spatial Correlation</a:t>
            </a:r>
            <a:endParaRPr lang="en-IN" b="1" dirty="0"/>
          </a:p>
          <a:p>
            <a:pPr algn="l"/>
            <a:r>
              <a:rPr lang="en-IN" dirty="0"/>
              <a:t>Hotspots are strictly co-located with industrial assembly lines and high-density traffic corridors, indicating point-source origins.</a:t>
            </a:r>
            <a:endParaRPr lang="en-IN" dirty="0"/>
          </a:p>
          <a:p>
            <a:pPr algn="l"/>
            <a:r>
              <a:rPr lang="en-IN" b="1" dirty="0"/>
              <a:t>* Varied Impact</a:t>
            </a:r>
            <a:endParaRPr lang="en-IN" b="1" dirty="0"/>
          </a:p>
          <a:p>
            <a:pPr algn="l"/>
            <a:r>
              <a:rPr lang="en-IN" dirty="0"/>
              <a:t>While heavy metals show high accumulation, Nickel (Ni) remains near geogenic levels, and Copper (Cu) shows moderate elevation.</a:t>
            </a:r>
            <a:endParaRPr lang="en-IN" dirty="0"/>
          </a:p>
          <a:p>
            <a:pPr algn="l"/>
            <a:r>
              <a:rPr lang="en-IN" b="1" dirty="0"/>
              <a:t>* Technique Efficacy</a:t>
            </a:r>
            <a:endParaRPr lang="en-IN" b="1" dirty="0"/>
          </a:p>
          <a:p>
            <a:pPr algn="l"/>
            <a:r>
              <a:rPr lang="en-IN" dirty="0"/>
              <a:t>PIXE demonstrated high effectiveness for rapid, multi-element soil profiling without extensive sample preparation.</a:t>
            </a:r>
            <a:endParaRPr lang="en-IN" dirty="0"/>
          </a:p>
          <a:p>
            <a:pPr algn="l"/>
            <a:endParaRPr lang="en-IN"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idx="1"/>
          </p:nvPr>
        </p:nvSpPr>
        <p:spPr/>
        <p:txBody>
          <a:bodyPr/>
          <a:p>
            <a:endParaRPr lang="en-US"/>
          </a:p>
          <a:p>
            <a:endParaRPr lang="en-US"/>
          </a:p>
          <a:p>
            <a:endParaRPr lang="en-US"/>
          </a:p>
          <a:p>
            <a:endParaRPr lang="en-US"/>
          </a:p>
          <a:p>
            <a:r>
              <a:rPr lang="en-US"/>
              <a:t>                             </a:t>
            </a:r>
            <a:r>
              <a:rPr lang="en-US" sz="4800"/>
              <a:t>Thanks . . . .</a:t>
            </a:r>
            <a:endParaRPr lang="en-US" sz="4800"/>
          </a:p>
        </p:txBody>
      </p:sp>
    </p:spTree>
  </p:cSld>
  <p:clrMapOvr>
    <a:masterClrMapping/>
  </p:clrMapOvr>
</p:sld>
</file>

<file path=ppt/theme/theme1.xml><?xml version="1.0" encoding="utf-8"?>
<a:theme xmlns:a="http://schemas.openxmlformats.org/drawingml/2006/main" name="Default Design">
  <a:themeElements>
    <a:clrScheme name="">
      <a:dk1>
        <a:srgbClr val="000000"/>
      </a:dk1>
      <a:lt1>
        <a:srgbClr val="FFFFFF"/>
      </a:lt1>
      <a:dk2>
        <a:srgbClr val="000000"/>
      </a:dk2>
      <a:lt2>
        <a:srgbClr val="808080"/>
      </a:lt2>
      <a:accent1>
        <a:srgbClr val="7DB6EF"/>
      </a:accent1>
      <a:accent2>
        <a:srgbClr val="C0504D"/>
      </a:accent2>
      <a:accent3>
        <a:srgbClr val="FFFFFF"/>
      </a:accent3>
      <a:accent4>
        <a:srgbClr val="000000"/>
      </a:accent4>
      <a:accent5>
        <a:srgbClr val="C0D7F5"/>
      </a:accent5>
      <a:accent6>
        <a:srgbClr val="AC4744"/>
      </a:accent6>
      <a:hlink>
        <a:srgbClr val="0066CC"/>
      </a:hlink>
      <a:folHlink>
        <a:srgbClr val="800080"/>
      </a:folHlink>
    </a:clrScheme>
    <a:fontScheme name="">
      <a:majorFont>
        <a:latin typeface="Arial"/>
        <a:ea typeface="Arial"/>
        <a:cs typeface=""/>
      </a:majorFont>
      <a:minorFont>
        <a:latin typeface="Arial"/>
        <a:ea typeface="Ari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7DB6EF"/>
        </a:accent1>
        <a:accent2>
          <a:srgbClr val="C0504D"/>
        </a:accent2>
        <a:accent3>
          <a:srgbClr val="FFFFFF"/>
        </a:accent3>
        <a:accent4>
          <a:srgbClr val="000000"/>
        </a:accent4>
        <a:accent5>
          <a:srgbClr val="C0D7F5"/>
        </a:accent5>
        <a:accent6>
          <a:srgbClr val="AC4744"/>
        </a:accent6>
        <a:hlink>
          <a:srgbClr val="0066CC"/>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12897</Words>
  <Application>WPS Presentation</Application>
  <PresentationFormat>Widescreen</PresentationFormat>
  <Paragraphs>305</Paragraphs>
  <Slides>16</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16</vt:i4>
      </vt:variant>
    </vt:vector>
  </HeadingPairs>
  <TitlesOfParts>
    <vt:vector size="28" baseType="lpstr">
      <vt:lpstr>Arial</vt:lpstr>
      <vt:lpstr>SimSun</vt:lpstr>
      <vt:lpstr>Wingdings</vt:lpstr>
      <vt:lpstr>Roboto</vt:lpstr>
      <vt:lpstr>Times New Roman</vt:lpstr>
      <vt:lpstr>Montserrat</vt:lpstr>
      <vt:lpstr>Segoe Print</vt:lpstr>
      <vt:lpstr>Calibri Light</vt:lpstr>
      <vt:lpstr>Calibri</vt:lpstr>
      <vt:lpstr>Microsoft YaHei</vt:lpstr>
      <vt:lpstr>Arial Unicode MS</vt:lpstr>
      <vt:lpstr>Default Design</vt:lpstr>
      <vt:lpstr>Trace Element Analysis using Particle Induced X-ray Emission (PIXE) Technique</vt:lpstr>
      <vt:lpstr>Abstract &amp; Overview Trace Element Analysis in Sambhajinagar Soil  This study investigates the environmental impact of the automobile industry on local soil quality, utilizing advanced nuclear analytical techniques to quantify heavy metal contamination.</vt:lpstr>
      <vt:lpstr>Introduction: The Heavy Metal Challenge</vt:lpstr>
      <vt:lpstr>Study Location</vt:lpstr>
      <vt:lpstr>Literature Review: Global Context</vt:lpstr>
      <vt:lpstr>Methodology: Sampling &amp; Data Collection</vt:lpstr>
      <vt:lpstr>Methodology: PIXE Analysis</vt:lpstr>
      <vt:lpstr>Results Overview: Key Findings</vt:lpstr>
      <vt:lpstr>Heavy Metal Concentrations: Study vs. Baseline</vt:lpstr>
      <vt:lpstr>Lead and Zinc Analysis: The Most Enriched Metals</vt:lpstr>
      <vt:lpstr>Analysis: Copper, Nickel &amp; Cadmium</vt:lpstr>
      <vt:lpstr>Spatial Distribution</vt:lpstr>
      <vt:lpstr>Discussion &amp; Context</vt:lpstr>
      <vt:lpstr>Environmental &amp; Health Implications</vt:lpstr>
      <vt:lpstr>Conclusions &amp; Recommendations</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Prajakta Wani</dc:creator>
  <cp:lastModifiedBy>Chandrashekhar Wani</cp:lastModifiedBy>
  <cp:revision>21</cp:revision>
  <dcterms:created xsi:type="dcterms:W3CDTF">2026-02-20T14:46:00Z</dcterms:created>
  <dcterms:modified xsi:type="dcterms:W3CDTF">2026-02-21T04:16:34Z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92BE42E0604B40048371F6632B9A3E10_13</vt:lpwstr>
  </property>
  <property fmtid="{D5CDD505-2E9C-101B-9397-08002B2CF9AE}" pid="3" name="KSOProductBuildVer">
    <vt:lpwstr>1033-12.2.0.23196</vt:lpwstr>
  </property>
</Properties>
</file>