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B45BA-15B8-B456-28C8-2E29D8649DA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F0E8FEAE-DE39-0ECC-FADA-C0BCBDC8D5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621413B0-075D-F8CA-4054-C06D7C5F0B5E}"/>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5" name="Footer Placeholder 4">
            <a:extLst>
              <a:ext uri="{FF2B5EF4-FFF2-40B4-BE49-F238E27FC236}">
                <a16:creationId xmlns:a16="http://schemas.microsoft.com/office/drawing/2014/main" id="{B61DBE0B-180E-77B0-6E1D-0F4DBF8C67B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B1AE92B-7E78-A598-284F-DDF9FE158494}"/>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3248560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7B35-0854-35DF-3396-FB8443B808B1}"/>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14F4E7D7-4DD5-1A14-03AC-BF88E1FD91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7DC42C1-19EF-44E8-37E4-6D3F05958DC1}"/>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5" name="Footer Placeholder 4">
            <a:extLst>
              <a:ext uri="{FF2B5EF4-FFF2-40B4-BE49-F238E27FC236}">
                <a16:creationId xmlns:a16="http://schemas.microsoft.com/office/drawing/2014/main" id="{C80D7ABD-66BE-21EC-50C3-9FA76F3304F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3688642-1D6B-826C-C718-3C684B6F890A}"/>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689119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78F93-099C-8446-B41C-20AEC04884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32E74D07-1A40-18D5-6CF2-54F4D73B88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9C9E56-0175-B4AC-A80D-C416C7DB91ED}"/>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5" name="Footer Placeholder 4">
            <a:extLst>
              <a:ext uri="{FF2B5EF4-FFF2-40B4-BE49-F238E27FC236}">
                <a16:creationId xmlns:a16="http://schemas.microsoft.com/office/drawing/2014/main" id="{BE238917-D173-6D54-444D-4C91E295795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26897D8-5C3C-04FE-C36B-CAE6D029B357}"/>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1217585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43A44-CBC3-A047-01DC-CEC89541919B}"/>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D68ABD4D-38FE-5366-2A5A-1B851E1461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B57E6A34-6966-EFE5-0C5F-0278AD5204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E86FDDD1-10BE-BA85-49C6-F1985CA1A2F8}"/>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6" name="Footer Placeholder 5">
            <a:extLst>
              <a:ext uri="{FF2B5EF4-FFF2-40B4-BE49-F238E27FC236}">
                <a16:creationId xmlns:a16="http://schemas.microsoft.com/office/drawing/2014/main" id="{5E46EC76-C952-A2E9-B98B-09DD8F3AAFD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8D8490E-88D7-C803-6768-37F52ADBC386}"/>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1056745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FCD09-F5BD-52F1-2ACA-BDEEB365218D}"/>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6079B07-CBD1-0188-A8D6-A27A437A4D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E4D9B5-84ED-B67E-1758-864233020A6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F4CCFBEB-E764-ACBE-1D0B-20B2E159BB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61D0F9-F474-ED4B-4207-9DE6836E32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B21DC5D-F7A9-3BEF-1ED0-7824370FFA50}"/>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8" name="Footer Placeholder 7">
            <a:extLst>
              <a:ext uri="{FF2B5EF4-FFF2-40B4-BE49-F238E27FC236}">
                <a16:creationId xmlns:a16="http://schemas.microsoft.com/office/drawing/2014/main" id="{F2AD0B55-EE77-66E1-236C-A046C9526ECA}"/>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CDE17458-0A64-D090-27A8-A03D6AD9A92A}"/>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141594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128EC-5945-6791-529B-8803DD7C2F18}"/>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F3E848EB-AF2D-9B27-0F24-4D078EE7A3A2}"/>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4" name="Footer Placeholder 3">
            <a:extLst>
              <a:ext uri="{FF2B5EF4-FFF2-40B4-BE49-F238E27FC236}">
                <a16:creationId xmlns:a16="http://schemas.microsoft.com/office/drawing/2014/main" id="{AC85796D-971D-EBD4-C5FA-99D0ADDC0019}"/>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FE72778C-3C7C-5B57-2C12-29D676410678}"/>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21223673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3EEA2A-509F-A3B3-D390-C3D8E60535CB}"/>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3" name="Footer Placeholder 2">
            <a:extLst>
              <a:ext uri="{FF2B5EF4-FFF2-40B4-BE49-F238E27FC236}">
                <a16:creationId xmlns:a16="http://schemas.microsoft.com/office/drawing/2014/main" id="{967B5FCC-58D0-3D1F-3FD6-CBCB2AFE8BCB}"/>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5E426C9D-5511-CB4E-1F69-07386D7ED8A8}"/>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1334306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A8998-ACE7-DDB4-7159-C42B5754F0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A154A4BD-D3AB-320D-136E-DFE46C231A5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C827A0D4-C3DA-145C-1502-04FE37F0EA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5F4F62-AA60-0B9F-ED5E-217D672A547B}"/>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6" name="Footer Placeholder 5">
            <a:extLst>
              <a:ext uri="{FF2B5EF4-FFF2-40B4-BE49-F238E27FC236}">
                <a16:creationId xmlns:a16="http://schemas.microsoft.com/office/drawing/2014/main" id="{16489B32-3B0E-07AA-9B0D-325F01C6847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C59E858-4BC4-DB27-76DE-A0A73F934E2A}"/>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3115141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8272B-53F6-88B1-1E1B-38E37CC689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AE3113EC-9A71-6BF9-A76D-11B2B66C68A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54C2A241-FFCA-7A13-07E5-F13FFE152A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30DAC5-D683-8DD2-B565-4F0ACDD7A93C}"/>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6" name="Footer Placeholder 5">
            <a:extLst>
              <a:ext uri="{FF2B5EF4-FFF2-40B4-BE49-F238E27FC236}">
                <a16:creationId xmlns:a16="http://schemas.microsoft.com/office/drawing/2014/main" id="{73B96F2B-F567-C0FD-672C-376D4EAA0BA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F2B2910-D9C3-F862-0753-0819AC7D22C4}"/>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2622218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3C0B4-86D5-CA6F-D3E2-C2D69CD8108F}"/>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62BC17C-C7A2-421E-7053-5541B7C1A3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8E757E0-6F42-B19B-4F13-E8E349360C15}"/>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5" name="Footer Placeholder 4">
            <a:extLst>
              <a:ext uri="{FF2B5EF4-FFF2-40B4-BE49-F238E27FC236}">
                <a16:creationId xmlns:a16="http://schemas.microsoft.com/office/drawing/2014/main" id="{E3846510-4441-9396-3877-284CA40379F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554B8F5-978E-CE64-A115-51B571FB53D7}"/>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3029147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3F43DEB-92FC-452C-4520-2411CD61123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7C7FB2E-3891-DFD3-4EB6-3AC43937C8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55C3E6F-78B5-D1F6-740F-2F212BE90893}"/>
              </a:ext>
            </a:extLst>
          </p:cNvPr>
          <p:cNvSpPr>
            <a:spLocks noGrp="1"/>
          </p:cNvSpPr>
          <p:nvPr>
            <p:ph type="dt" sz="half" idx="10"/>
          </p:nvPr>
        </p:nvSpPr>
        <p:spPr/>
        <p:txBody>
          <a:bodyPr/>
          <a:lstStyle/>
          <a:p>
            <a:fld id="{D4D3BB62-9D33-4D97-8808-F335E57C6602}" type="datetimeFigureOut">
              <a:rPr lang="en-IN" smtClean="0"/>
              <a:t>17-01-2025</a:t>
            </a:fld>
            <a:endParaRPr lang="en-IN"/>
          </a:p>
        </p:txBody>
      </p:sp>
      <p:sp>
        <p:nvSpPr>
          <p:cNvPr id="5" name="Footer Placeholder 4">
            <a:extLst>
              <a:ext uri="{FF2B5EF4-FFF2-40B4-BE49-F238E27FC236}">
                <a16:creationId xmlns:a16="http://schemas.microsoft.com/office/drawing/2014/main" id="{6073F5D7-4313-420A-0387-69D75EC6FB5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A9A44C1-37A8-B7F7-00BF-015AB668BD21}"/>
              </a:ext>
            </a:extLst>
          </p:cNvPr>
          <p:cNvSpPr>
            <a:spLocks noGrp="1"/>
          </p:cNvSpPr>
          <p:nvPr>
            <p:ph type="sldNum" sz="quarter" idx="12"/>
          </p:nvPr>
        </p:nvSpPr>
        <p:spPr/>
        <p:txBody>
          <a:bodyPr/>
          <a:lstStyle/>
          <a:p>
            <a:fld id="{F65D6FBF-1445-4340-A143-4BCECD9F7E92}" type="slidenum">
              <a:rPr lang="en-IN" smtClean="0"/>
              <a:t>‹#›</a:t>
            </a:fld>
            <a:endParaRPr lang="en-IN"/>
          </a:p>
        </p:txBody>
      </p:sp>
    </p:spTree>
    <p:extLst>
      <p:ext uri="{BB962C8B-B14F-4D97-AF65-F5344CB8AC3E}">
        <p14:creationId xmlns:p14="http://schemas.microsoft.com/office/powerpoint/2010/main" val="1263951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19CF3-1E23-E007-4150-A48A344E4E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319F7BBF-304B-49BB-7268-FD6DE8ED77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87A3A86-3CAC-0C12-F721-988289AD10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D3BB62-9D33-4D97-8808-F335E57C6602}" type="datetimeFigureOut">
              <a:rPr lang="en-IN" smtClean="0"/>
              <a:t>17-01-2025</a:t>
            </a:fld>
            <a:endParaRPr lang="en-IN"/>
          </a:p>
        </p:txBody>
      </p:sp>
      <p:sp>
        <p:nvSpPr>
          <p:cNvPr id="5" name="Footer Placeholder 4">
            <a:extLst>
              <a:ext uri="{FF2B5EF4-FFF2-40B4-BE49-F238E27FC236}">
                <a16:creationId xmlns:a16="http://schemas.microsoft.com/office/drawing/2014/main" id="{3B7AB45A-5809-E77C-B5EA-154E67E832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916576C0-595C-9D3B-A896-D1525AD08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5D6FBF-1445-4340-A143-4BCECD9F7E92}" type="slidenum">
              <a:rPr lang="en-IN" smtClean="0"/>
              <a:t>‹#›</a:t>
            </a:fld>
            <a:endParaRPr lang="en-IN"/>
          </a:p>
        </p:txBody>
      </p:sp>
    </p:spTree>
    <p:extLst>
      <p:ext uri="{BB962C8B-B14F-4D97-AF65-F5344CB8AC3E}">
        <p14:creationId xmlns:p14="http://schemas.microsoft.com/office/powerpoint/2010/main" val="33223020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rashmisoni2015as@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3D2F8B-3DA6-56CE-8AD4-3E044EF9B0AF}"/>
              </a:ext>
            </a:extLst>
          </p:cNvPr>
          <p:cNvSpPr>
            <a:spLocks noGrp="1"/>
          </p:cNvSpPr>
          <p:nvPr>
            <p:ph type="subTitle" idx="1"/>
          </p:nvPr>
        </p:nvSpPr>
        <p:spPr>
          <a:xfrm>
            <a:off x="662609" y="368507"/>
            <a:ext cx="11370365" cy="1655762"/>
          </a:xfrm>
        </p:spPr>
        <p:txBody>
          <a:bodyPr>
            <a:normAutofit lnSpcReduction="10000"/>
          </a:bodyPr>
          <a:lstStyle/>
          <a:p>
            <a:pPr>
              <a:lnSpc>
                <a:spcPct val="150000"/>
              </a:lnSpc>
            </a:pPr>
            <a:r>
              <a:rPr lang="en-US" b="1" dirty="0">
                <a:latin typeface="Times New Roman" panose="02020603050405020304" pitchFamily="18" charset="0"/>
                <a:cs typeface="Times New Roman" panose="02020603050405020304" pitchFamily="18" charset="0"/>
              </a:rPr>
              <a:t>EVALUATING THE EFFECT OF GREEN BANKING STRATEGIES ON ENVIRONMENTAL SUSTAINABILITY AND PROFITABILITY IN PRIVATE SECTOR BANKS</a:t>
            </a:r>
            <a:endParaRPr lang="en-IN"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8D88398-860E-CFEB-BBB2-1795B6DDF89E}"/>
              </a:ext>
            </a:extLst>
          </p:cNvPr>
          <p:cNvSpPr txBox="1"/>
          <p:nvPr/>
        </p:nvSpPr>
        <p:spPr>
          <a:xfrm>
            <a:off x="7381459" y="4132053"/>
            <a:ext cx="4465983" cy="2357440"/>
          </a:xfrm>
          <a:prstGeom prst="rect">
            <a:avLst/>
          </a:prstGeom>
          <a:noFill/>
        </p:spPr>
        <p:txBody>
          <a:bodyPr wrap="square">
            <a:spAutoFit/>
          </a:bodyPr>
          <a:lstStyle/>
          <a:p>
            <a:pPr algn="r">
              <a:lnSpc>
                <a:spcPct val="107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Dr. Rashmi </a:t>
            </a:r>
            <a:r>
              <a:rPr lang="en-US" sz="1800" b="1" kern="100" dirty="0" err="1">
                <a:effectLst/>
                <a:latin typeface="Times New Roman" panose="02020603050405020304" pitchFamily="18" charset="0"/>
                <a:ea typeface="Calibri" panose="020F0502020204030204" pitchFamily="34" charset="0"/>
                <a:cs typeface="Mangal" panose="02040503050203030202" pitchFamily="18" charset="0"/>
              </a:rPr>
              <a:t>Soni</a:t>
            </a:r>
            <a:br>
              <a:rPr lang="en-US" sz="1800" b="1" kern="100" dirty="0">
                <a:effectLst/>
                <a:latin typeface="Times New Roman" panose="02020603050405020304" pitchFamily="18" charset="0"/>
                <a:ea typeface="Calibri" panose="020F0502020204030204" pitchFamily="34" charset="0"/>
                <a:cs typeface="Mangal" panose="02040503050203030202" pitchFamily="18" charset="0"/>
              </a:rPr>
            </a:b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Assistant Professor</a:t>
            </a:r>
            <a:br>
              <a:rPr lang="en-US" sz="1800" kern="100" dirty="0">
                <a:effectLst/>
                <a:latin typeface="Times New Roman" panose="02020603050405020304" pitchFamily="18" charset="0"/>
                <a:ea typeface="Calibri" panose="020F0502020204030204" pitchFamily="34" charset="0"/>
                <a:cs typeface="Mangal" panose="02040503050203030202" pitchFamily="18" charset="0"/>
              </a:rPr>
            </a:br>
            <a:r>
              <a:rPr lang="en-US" sz="1800" kern="100" dirty="0">
                <a:effectLst/>
                <a:latin typeface="Times New Roman" panose="02020603050405020304" pitchFamily="18" charset="0"/>
                <a:ea typeface="Calibri" panose="020F0502020204030204" pitchFamily="34" charset="0"/>
                <a:cs typeface="Mangal" panose="02040503050203030202" pitchFamily="18" charset="0"/>
              </a:rPr>
              <a:t>Dept of Commerce</a:t>
            </a:r>
            <a:br>
              <a:rPr lang="en-US" sz="1800" kern="100" dirty="0">
                <a:effectLst/>
                <a:latin typeface="Times New Roman" panose="02020603050405020304" pitchFamily="18" charset="0"/>
                <a:ea typeface="Calibri" panose="020F0502020204030204" pitchFamily="34" charset="0"/>
                <a:cs typeface="Mangal" panose="02040503050203030202" pitchFamily="18" charset="0"/>
              </a:rPr>
            </a:br>
            <a:r>
              <a:rPr lang="en-US" sz="1800" kern="100" dirty="0">
                <a:effectLst/>
                <a:latin typeface="Times New Roman" panose="02020603050405020304" pitchFamily="18" charset="0"/>
                <a:ea typeface="Calibri" panose="020F0502020204030204" pitchFamily="34" charset="0"/>
                <a:cs typeface="Mangal" panose="02040503050203030202" pitchFamily="18" charset="0"/>
              </a:rPr>
              <a:t>Prime Minister’s College of Excellence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8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Govt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Hamidia</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College, Bhopal Madhya Pradesh</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800"/>
              </a:spcAft>
            </a:pPr>
            <a:r>
              <a:rPr lang="en-US" sz="1800" u="sng" kern="100" dirty="0">
                <a:solidFill>
                  <a:srgbClr val="0563C1"/>
                </a:solidFill>
                <a:effectLst/>
                <a:latin typeface="Times New Roman" panose="02020603050405020304" pitchFamily="18" charset="0"/>
                <a:ea typeface="Calibri" panose="020F0502020204030204" pitchFamily="34" charset="0"/>
                <a:cs typeface="Mangal" panose="02040503050203030202" pitchFamily="18" charset="0"/>
                <a:hlinkClick r:id="rId2"/>
              </a:rPr>
              <a:t>rashmisoni2015as@gmail.com</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9940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E8ABC1-7D8B-5BED-283E-48642F6B585C}"/>
              </a:ext>
            </a:extLst>
          </p:cNvPr>
          <p:cNvSpPr txBox="1"/>
          <p:nvPr/>
        </p:nvSpPr>
        <p:spPr>
          <a:xfrm>
            <a:off x="318052" y="258632"/>
            <a:ext cx="11555896" cy="916982"/>
          </a:xfrm>
          <a:prstGeom prst="rect">
            <a:avLst/>
          </a:prstGeom>
          <a:noFill/>
        </p:spPr>
        <p:txBody>
          <a:bodyPr wrap="square">
            <a:spAutoFit/>
          </a:bodyPr>
          <a:lstStyle/>
          <a:p>
            <a:pPr lvl="0"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INTRODUCTION </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123040D1-A6E0-DE38-B11A-00F331FB165B}"/>
              </a:ext>
            </a:extLst>
          </p:cNvPr>
          <p:cNvSpPr txBox="1"/>
          <p:nvPr/>
        </p:nvSpPr>
        <p:spPr>
          <a:xfrm>
            <a:off x="318052" y="1308136"/>
            <a:ext cx="11714922" cy="5023426"/>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banking industry is significant to economic growth and development, but due to the consumption of resources and its impact on the environment as a result of its financial operations, it also contributes to environmental problems. </a:t>
            </a:r>
          </a:p>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strategies of green banking help banks incorporate their operations in tandem with the objectives of environmental sustainability in response to growing environmental concerns and a need for sustainable practices. </a:t>
            </a:r>
          </a:p>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This is known as "green banking" and takes the form of adopting procedures that reduce its harmful effects on the environment, such as promoting environmentally friendly financial goods, putting energy-efficient operations into place, and funding green initiatives like energy-efficient technologies and renewable energy.</a:t>
            </a:r>
          </a:p>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Banks in the private sector, in particular, are realizing more and more how crucial it is to implement green banking practices for both their long-term financial success and corporate social responsibility (CSR). </a:t>
            </a:r>
          </a:p>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Green banking programs have the potential to improve banks' standing, lower operating expenses by using less energy, and draw in eco-aware clients. </a:t>
            </a:r>
          </a:p>
        </p:txBody>
      </p:sp>
    </p:spTree>
    <p:extLst>
      <p:ext uri="{BB962C8B-B14F-4D97-AF65-F5344CB8AC3E}">
        <p14:creationId xmlns:p14="http://schemas.microsoft.com/office/powerpoint/2010/main" val="2577617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2D34A58-B84A-8ADF-9A54-463255C6A968}"/>
              </a:ext>
            </a:extLst>
          </p:cNvPr>
          <p:cNvSpPr txBox="1"/>
          <p:nvPr/>
        </p:nvSpPr>
        <p:spPr>
          <a:xfrm>
            <a:off x="397565" y="448184"/>
            <a:ext cx="11622157" cy="5023426"/>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No matter what these expected advantages, inspecting the effect of green putting money on bank productivity and ecological sustainability is as yet significant. </a:t>
            </a:r>
          </a:p>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While certain investigations show that green financial upgrades the ecological effects, it stays indistinct how this effects the benefit. The goal of this study is to assess the effect of green financial practices on confidential area banks' monetary results and natural execution. </a:t>
            </a:r>
          </a:p>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This will zero in on two of the main regions: supportable practices and monetary achievement, and it will illuminate the conceivable compromises and collaborations between these two.</a:t>
            </a:r>
          </a:p>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outcome of this research is expected to expand knowledge about the relationship between environmental sustainability, profitability, and green banking practices. </a:t>
            </a:r>
          </a:p>
          <a:p>
            <a:pPr marL="285750" indent="-2857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Besides helping private sector banks improve their green banking procedures, this will guide regulators and legislators to make sense in laws promoting environmental stewardship without causing financial instability in the banking industry.</a:t>
            </a:r>
          </a:p>
        </p:txBody>
      </p:sp>
    </p:spTree>
    <p:extLst>
      <p:ext uri="{BB962C8B-B14F-4D97-AF65-F5344CB8AC3E}">
        <p14:creationId xmlns:p14="http://schemas.microsoft.com/office/powerpoint/2010/main" val="3744238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6461C53-9E65-B293-5C9E-D8B876DC3F21}"/>
              </a:ext>
            </a:extLst>
          </p:cNvPr>
          <p:cNvSpPr txBox="1"/>
          <p:nvPr/>
        </p:nvSpPr>
        <p:spPr>
          <a:xfrm>
            <a:off x="397565" y="298389"/>
            <a:ext cx="11357113" cy="916982"/>
          </a:xfrm>
          <a:prstGeom prst="rect">
            <a:avLst/>
          </a:prstGeom>
          <a:noFill/>
        </p:spPr>
        <p:txBody>
          <a:bodyPr wrap="square">
            <a:spAutoFit/>
          </a:bodyPr>
          <a:lstStyle/>
          <a:p>
            <a:pPr lvl="0"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LITERATURE REVIEW </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16FBF462-6369-8E5F-F419-EAE931144637}"/>
              </a:ext>
            </a:extLst>
          </p:cNvPr>
          <p:cNvSpPr txBox="1"/>
          <p:nvPr/>
        </p:nvSpPr>
        <p:spPr>
          <a:xfrm>
            <a:off x="417443" y="1454952"/>
            <a:ext cx="11357113" cy="4720972"/>
          </a:xfrm>
          <a:prstGeom prst="rect">
            <a:avLst/>
          </a:prstGeom>
          <a:noFill/>
        </p:spPr>
        <p:txBody>
          <a:bodyPr wrap="square">
            <a:spAutoFit/>
          </a:bodyPr>
          <a:lstStyle/>
          <a:p>
            <a:pPr marL="285750" indent="-285750" algn="just">
              <a:lnSpc>
                <a:spcPct val="150000"/>
              </a:lnSpc>
              <a:spcAft>
                <a:spcPts val="800"/>
              </a:spcAft>
              <a:buFont typeface="Courier New" panose="02070309020205020404" pitchFamily="49" charset="0"/>
              <a:buChar char="o"/>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Chen et al. (2022)</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analyzed the association between natural execution and green financial practices with regards to Bangladeshi confidential business banks (PCBs). They gathered data from 330 financial staff individuals utilizing a study strategy. Their examination uncovered that while client related green financial practices didn't display measurable importance, regular tasks and strategy related green financial practices emphatically affected green funding. Besides, banks' ecological presentation was fundamentally improved by supporting green ventures. To work on ecological execution, the review stressed the meaning of integrating green approaches into everyday activities and financing supportable undertakings.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Aslam and </a:t>
            </a:r>
            <a:r>
              <a:rPr lang="en-IN" sz="1800" b="1" kern="100" dirty="0" err="1">
                <a:effectLst/>
                <a:latin typeface="Times New Roman" panose="02020603050405020304" pitchFamily="18" charset="0"/>
                <a:ea typeface="Calibri" panose="020F0502020204030204" pitchFamily="34" charset="0"/>
                <a:cs typeface="Mangal" panose="02040503050203030202" pitchFamily="18" charset="0"/>
              </a:rPr>
              <a:t>Jawaid</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(2023)</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accumulated suppositions from 400 financial laborers about the job of (GBAP) in Pakistan. Their exploration showed that GBAP well affected banks' functional, monetary, and ecological execution. The reception of green banking generally affected natural execution out of these, trailed by gains in functional and monetary execution. This shows how green banking might further develop bank execution and natural supportability.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68855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336D568-AEE5-6BE4-B18A-E74CA55E026C}"/>
              </a:ext>
            </a:extLst>
          </p:cNvPr>
          <p:cNvSpPr txBox="1"/>
          <p:nvPr/>
        </p:nvSpPr>
        <p:spPr>
          <a:xfrm>
            <a:off x="377687" y="549391"/>
            <a:ext cx="11436625" cy="5033879"/>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b="1" dirty="0">
                <a:effectLst/>
                <a:latin typeface="Times New Roman" panose="02020603050405020304" pitchFamily="18" charset="0"/>
                <a:ea typeface="Calibri" panose="020F0502020204030204" pitchFamily="34" charset="0"/>
              </a:rPr>
              <a:t>Zhang et al. (2022)</a:t>
            </a:r>
            <a:r>
              <a:rPr lang="en-IN" sz="1800" dirty="0">
                <a:effectLst/>
                <a:latin typeface="Times New Roman" panose="02020603050405020304" pitchFamily="18" charset="0"/>
                <a:ea typeface="Calibri" panose="020F0502020204030204" pitchFamily="34" charset="0"/>
              </a:rPr>
              <a:t> completed research on what green financial practices mean for natural execution and green money in Bangladesh. According to their analysis, banks' environmental performance and their sources of green finance were both greatly improved by green banking practices. The study also showed that the association between environmental performance and green banking operations was mediated by green funding, indicating that green project investments are essential to strengthening banks' sustainability initiatives. </a:t>
            </a:r>
          </a:p>
          <a:p>
            <a:pPr marL="285750" indent="-285750" algn="just">
              <a:lnSpc>
                <a:spcPct val="150000"/>
              </a:lnSpc>
              <a:buFont typeface="Courier New" panose="02070309020205020404" pitchFamily="49" charset="0"/>
              <a:buChar char="o"/>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Bose, Khan, and </a:t>
            </a:r>
            <a:r>
              <a:rPr lang="en-IN" sz="1800" b="1" kern="100" dirty="0" err="1">
                <a:effectLst/>
                <a:latin typeface="Times New Roman" panose="02020603050405020304" pitchFamily="18" charset="0"/>
                <a:ea typeface="Calibri" panose="020F0502020204030204" pitchFamily="34" charset="0"/>
                <a:cs typeface="Mangal" panose="02040503050203030202" pitchFamily="18" charset="0"/>
              </a:rPr>
              <a:t>Monem</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(2021)</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used information from 172 firm-year observations from 2008 to 2014 to investigate the connection between a bank's financial performance and its green banking performance. According to their data, cost effectiveness is the main factor driving the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favorable</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correlation between green banking performance and financial performance. They did discover, though, that political ties had a detrimental effect on this association, indicating that political and regulatory considerations may have an impact on how successful green banking programs are. This study was noteworthy since it concentrated on Bangladeshi regulations, providing a distinct viewpoint on the impact of mandated green banking regulations on financial results.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954317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9B1865-FE45-6E1F-AB35-6A1239EF4D77}"/>
              </a:ext>
            </a:extLst>
          </p:cNvPr>
          <p:cNvSpPr txBox="1"/>
          <p:nvPr/>
        </p:nvSpPr>
        <p:spPr>
          <a:xfrm>
            <a:off x="463825" y="377902"/>
            <a:ext cx="11158331" cy="916982"/>
          </a:xfrm>
          <a:prstGeom prst="rect">
            <a:avLst/>
          </a:prstGeom>
          <a:noFill/>
        </p:spPr>
        <p:txBody>
          <a:bodyPr wrap="square">
            <a:spAutoFit/>
          </a:bodyPr>
          <a:lstStyle/>
          <a:p>
            <a:pPr lvl="0"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RESEARCH METHODOLOGY </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FF9A3DEF-D8CD-BC79-2814-13941F1233DD}"/>
              </a:ext>
            </a:extLst>
          </p:cNvPr>
          <p:cNvSpPr txBox="1"/>
          <p:nvPr/>
        </p:nvSpPr>
        <p:spPr>
          <a:xfrm>
            <a:off x="357807" y="1583707"/>
            <a:ext cx="11370366" cy="4920834"/>
          </a:xfrm>
          <a:prstGeom prst="rect">
            <a:avLst/>
          </a:prstGeom>
          <a:noFill/>
        </p:spPr>
        <p:txBody>
          <a:bodyPr wrap="square">
            <a:spAutoFit/>
          </a:bodyPr>
          <a:lstStyle/>
          <a:p>
            <a:pPr marL="742950" lvl="1" indent="-285750" algn="just">
              <a:lnSpc>
                <a:spcPct val="150000"/>
              </a:lnSpc>
              <a:spcAft>
                <a:spcPts val="800"/>
              </a:spcAft>
              <a:buFont typeface="Wingdings" panose="05000000000000000000" pitchFamily="2" charset="2"/>
              <a:buChar char="q"/>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Research Design</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purpose of this descriptive and correlational study is to examine how bank profitability is affected by green banking policies, daily operations, financing and investing in green projects, and environmental performance. Using a cross-sectional research approach, the study gathers information from bank managers and staff via surveys.</a:t>
            </a:r>
          </a:p>
          <a:p>
            <a:pPr marL="742950" lvl="1" indent="-285750" algn="just">
              <a:lnSpc>
                <a:spcPct val="150000"/>
              </a:lnSpc>
              <a:spcAft>
                <a:spcPts val="800"/>
              </a:spcAft>
              <a:buFont typeface="Wingdings" panose="05000000000000000000" pitchFamily="2" charset="2"/>
              <a:buChar char="q"/>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Population and Sample</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Employees of banks that are putting green banking policies and practices into effect make up the study's population. A wide range of banking experts from different parts of India are represented in the sample. The sample was chosen using a convenience sampling technique because the goal was to find people who had relevant expertise with green banking practices. There are 200 responses in all, 94 of whom are men (47%) and 106 of them are women (53%). A variety of age categories are also represented in the sample, including those aged 20–30 (26%), 31–40 (46%), 41–50 (21%), and over 50 (7%). The sample is further divided into geographical areas and banks.</a:t>
            </a:r>
          </a:p>
        </p:txBody>
      </p:sp>
    </p:spTree>
    <p:extLst>
      <p:ext uri="{BB962C8B-B14F-4D97-AF65-F5344CB8AC3E}">
        <p14:creationId xmlns:p14="http://schemas.microsoft.com/office/powerpoint/2010/main" val="1380196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259CB2-3FDD-2B96-F693-F4B6AAA786B7}"/>
              </a:ext>
            </a:extLst>
          </p:cNvPr>
          <p:cNvSpPr txBox="1"/>
          <p:nvPr/>
        </p:nvSpPr>
        <p:spPr>
          <a:xfrm>
            <a:off x="231913" y="449240"/>
            <a:ext cx="11728174" cy="6264792"/>
          </a:xfrm>
          <a:prstGeom prst="rect">
            <a:avLst/>
          </a:prstGeom>
          <a:noFill/>
        </p:spPr>
        <p:txBody>
          <a:bodyPr wrap="square">
            <a:spAutoFit/>
          </a:bodyPr>
          <a:lstStyle/>
          <a:p>
            <a:pPr marL="742950" lvl="1" indent="-285750" algn="just">
              <a:lnSpc>
                <a:spcPct val="150000"/>
              </a:lnSpc>
              <a:spcAft>
                <a:spcPts val="800"/>
              </a:spcAft>
              <a:buFont typeface="Wingdings" panose="05000000000000000000" pitchFamily="2" charset="2"/>
              <a:buChar char="q"/>
            </a:pPr>
            <a:r>
              <a:rPr lang="en-IN" b="1" kern="100" dirty="0">
                <a:effectLst/>
                <a:latin typeface="Times New Roman" panose="02020603050405020304" pitchFamily="18" charset="0"/>
                <a:ea typeface="Calibri" panose="020F0502020204030204" pitchFamily="34" charset="0"/>
                <a:cs typeface="Mangal" panose="02040503050203030202" pitchFamily="18" charset="0"/>
              </a:rPr>
              <a:t>Data</a:t>
            </a:r>
            <a:r>
              <a:rPr lang="en-IN" sz="1200" b="1" kern="100" dirty="0">
                <a:effectLst/>
                <a:latin typeface="Times New Roman" panose="02020603050405020304" pitchFamily="18" charset="0"/>
                <a:ea typeface="Calibri" panose="020F0502020204030204" pitchFamily="34" charset="0"/>
                <a:cs typeface="Mangal" panose="02040503050203030202" pitchFamily="18" charset="0"/>
              </a:rPr>
              <a:t> </a:t>
            </a: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Collection</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To gather primary data, a structured questionnaire was used. To find out how respondents feel about green banking policy, daily operations, financing green projects, and environmental performance, the survey has both closed-ended and Likert-scale questions. Additionally, secondary data about the financial and environmental performance of banks was gathered from annual reports and other published sources.</a:t>
            </a:r>
          </a:p>
          <a:p>
            <a:pPr marL="742950" lvl="1" indent="-285750" algn="just">
              <a:lnSpc>
                <a:spcPct val="150000"/>
              </a:lnSpc>
              <a:spcAft>
                <a:spcPts val="800"/>
              </a:spcAft>
              <a:buFont typeface="Wingdings" panose="05000000000000000000" pitchFamily="2" charset="2"/>
              <a:buChar char="q"/>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Variables and Constructs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study investigates the following key variables:</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Green Banking Policy</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Bank policies that support environmental sustainability.</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Day-to-Day Operations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The bank's operational procedures that support sustainability.</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Funding or Investing in Green Projects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The amount of money banks invest in environmental sustainability programs.</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Bank Environmental Performance</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The banks' total environmental performance as measured by emissions, resource use, and sustainability programs.</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Profitability</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The profitability of banks as a measure of their financial performance.</a:t>
            </a:r>
          </a:p>
        </p:txBody>
      </p:sp>
    </p:spTree>
    <p:extLst>
      <p:ext uri="{BB962C8B-B14F-4D97-AF65-F5344CB8AC3E}">
        <p14:creationId xmlns:p14="http://schemas.microsoft.com/office/powerpoint/2010/main" val="644191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2CD269-8F5E-10FA-08B6-D460B75A3155}"/>
              </a:ext>
            </a:extLst>
          </p:cNvPr>
          <p:cNvSpPr txBox="1"/>
          <p:nvPr/>
        </p:nvSpPr>
        <p:spPr>
          <a:xfrm>
            <a:off x="132522" y="292079"/>
            <a:ext cx="11436626" cy="4926157"/>
          </a:xfrm>
          <a:prstGeom prst="rect">
            <a:avLst/>
          </a:prstGeom>
          <a:noFill/>
        </p:spPr>
        <p:txBody>
          <a:bodyPr wrap="square">
            <a:spAutoFit/>
          </a:bodyPr>
          <a:lstStyle/>
          <a:p>
            <a:pPr marL="742950" lvl="1" indent="-285750" algn="just">
              <a:lnSpc>
                <a:spcPct val="150000"/>
              </a:lnSpc>
              <a:spcAft>
                <a:spcPts val="800"/>
              </a:spcAft>
              <a:buFont typeface="Wingdings" panose="05000000000000000000" pitchFamily="2" charset="2"/>
              <a:buChar char="q"/>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Instrument and Measurement</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Based on pre-existing frameworks, the questionnaire was created with scales to measure each construct. Good internal consistency was shown by the high reliability values for the majority of the constructs (Green Banking Policy: 0.950, Funding for Green Projects: 0.935, Bank Environmental Performance: 0.830, and Profitability: 0.805). By comparing the square root of each construct's Average Variance Extracted (AVE) to the correlations between constructs, discriminant validity was examined. The findings demonstrated that every construct was unique and assessed several ideas.</a:t>
            </a:r>
          </a:p>
          <a:p>
            <a:pPr marL="742950" lvl="1" indent="-285750" algn="just">
              <a:lnSpc>
                <a:spcPct val="150000"/>
              </a:lnSpc>
              <a:spcAft>
                <a:spcPts val="800"/>
              </a:spcAft>
              <a:buFont typeface="Wingdings" panose="05000000000000000000" pitchFamily="2" charset="2"/>
              <a:buChar char="q"/>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Data Analysis Techniques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IN" dirty="0">
                <a:effectLst/>
                <a:latin typeface="Times New Roman" panose="02020603050405020304" pitchFamily="18" charset="0"/>
                <a:ea typeface="Calibri" panose="020F0502020204030204" pitchFamily="34" charset="0"/>
                <a:cs typeface="Times New Roman" panose="02020603050405020304" pitchFamily="18" charset="0"/>
              </a:rPr>
              <a:t>The sample's demographic characteristics was investigated using descriptive statistics. Cronbach's Alpha was used for reliability analysis in order to make sure the scales were internally consistent. To determine whether the builds were unmistakable, discriminant legitimacy was assessed utilizing the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Fornell</a:t>
            </a:r>
            <a:r>
              <a:rPr lang="en-IN" dirty="0">
                <a:effectLst/>
                <a:latin typeface="Times New Roman" panose="02020603050405020304" pitchFamily="18" charset="0"/>
                <a:ea typeface="Calibri" panose="020F0502020204030204" pitchFamily="34" charset="0"/>
                <a:cs typeface="Times New Roman" panose="02020603050405020304" pitchFamily="18" charset="0"/>
              </a:rPr>
              <a:t>-Larcker basis. The immediate and roundabout connections between the develops were tried utilizing way investigation using primary condition demonstrating (SEM).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6591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32D9A66-7E1A-67B9-91C6-E49242CB63AF}"/>
              </a:ext>
            </a:extLst>
          </p:cNvPr>
          <p:cNvSpPr txBox="1"/>
          <p:nvPr/>
        </p:nvSpPr>
        <p:spPr>
          <a:xfrm>
            <a:off x="225286" y="338146"/>
            <a:ext cx="11688417" cy="916982"/>
          </a:xfrm>
          <a:prstGeom prst="rect">
            <a:avLst/>
          </a:prstGeom>
          <a:noFill/>
        </p:spPr>
        <p:txBody>
          <a:bodyPr wrap="square">
            <a:spAutoFit/>
          </a:bodyPr>
          <a:lstStyle/>
          <a:p>
            <a:pPr lvl="0"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RESULT AND DISCUSSION </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B9171450-0376-E9CD-DC7D-26BE00CA20C7}"/>
              </a:ext>
            </a:extLst>
          </p:cNvPr>
          <p:cNvSpPr txBox="1"/>
          <p:nvPr/>
        </p:nvSpPr>
        <p:spPr>
          <a:xfrm>
            <a:off x="351181" y="1424033"/>
            <a:ext cx="5188228" cy="3787383"/>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Ø"/>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sample demographic analysis indicates relatively balanced distribution in gender, age, bank, and state categories. Regarding gender, there are more females than males, signifying the diversified representation in the study. The highest number is recorded in the age category of 31-40 years, which would represent mid-career professionals engaged with the green initiatives of the banking sector.</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CF5201B2-74EB-61B5-E478-D85E3436D2F1}"/>
              </a:ext>
            </a:extLst>
          </p:cNvPr>
          <p:cNvSpPr txBox="1"/>
          <p:nvPr/>
        </p:nvSpPr>
        <p:spPr>
          <a:xfrm>
            <a:off x="5870713" y="1424033"/>
            <a:ext cx="4041915" cy="463397"/>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Table 1: Sample Demographic</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8" name="Table 7">
            <a:extLst>
              <a:ext uri="{FF2B5EF4-FFF2-40B4-BE49-F238E27FC236}">
                <a16:creationId xmlns:a16="http://schemas.microsoft.com/office/drawing/2014/main" id="{95135DC8-C55A-F3DC-D927-5C3A1B592EA6}"/>
              </a:ext>
            </a:extLst>
          </p:cNvPr>
          <p:cNvGraphicFramePr>
            <a:graphicFrameLocks noGrp="1"/>
          </p:cNvGraphicFramePr>
          <p:nvPr>
            <p:extLst>
              <p:ext uri="{D42A27DB-BD31-4B8C-83A1-F6EECF244321}">
                <p14:modId xmlns:p14="http://schemas.microsoft.com/office/powerpoint/2010/main" val="2796040064"/>
              </p:ext>
            </p:extLst>
          </p:nvPr>
        </p:nvGraphicFramePr>
        <p:xfrm>
          <a:off x="5817843" y="2113158"/>
          <a:ext cx="6022976" cy="4379976"/>
        </p:xfrm>
        <a:graphic>
          <a:graphicData uri="http://schemas.openxmlformats.org/drawingml/2006/table">
            <a:tbl>
              <a:tblPr firstRow="1" firstCol="1" bandRow="1">
                <a:tableStyleId>{5C22544A-7EE6-4342-B048-85BDC9FD1C3A}</a:tableStyleId>
              </a:tblPr>
              <a:tblGrid>
                <a:gridCol w="1505744">
                  <a:extLst>
                    <a:ext uri="{9D8B030D-6E8A-4147-A177-3AD203B41FA5}">
                      <a16:colId xmlns:a16="http://schemas.microsoft.com/office/drawing/2014/main" val="2697979615"/>
                    </a:ext>
                  </a:extLst>
                </a:gridCol>
                <a:gridCol w="1505744">
                  <a:extLst>
                    <a:ext uri="{9D8B030D-6E8A-4147-A177-3AD203B41FA5}">
                      <a16:colId xmlns:a16="http://schemas.microsoft.com/office/drawing/2014/main" val="953599639"/>
                    </a:ext>
                  </a:extLst>
                </a:gridCol>
                <a:gridCol w="1505744">
                  <a:extLst>
                    <a:ext uri="{9D8B030D-6E8A-4147-A177-3AD203B41FA5}">
                      <a16:colId xmlns:a16="http://schemas.microsoft.com/office/drawing/2014/main" val="1402975378"/>
                    </a:ext>
                  </a:extLst>
                </a:gridCol>
                <a:gridCol w="1505744">
                  <a:extLst>
                    <a:ext uri="{9D8B030D-6E8A-4147-A177-3AD203B41FA5}">
                      <a16:colId xmlns:a16="http://schemas.microsoft.com/office/drawing/2014/main" val="1070806997"/>
                    </a:ext>
                  </a:extLst>
                </a:gridCol>
              </a:tblGrid>
              <a:tr h="71176">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Sample Profile</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Category</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Frequency</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Percentage (%)</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3096766329"/>
                  </a:ext>
                </a:extLst>
              </a:tr>
              <a:tr h="174945">
                <a:tc rowSpan="2">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Gender</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Male</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94</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47</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730235977"/>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Female</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106</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53</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3951149420"/>
                  </a:ext>
                </a:extLst>
              </a:tr>
              <a:tr h="174945">
                <a:tc rowSpan="4">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Age</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20-30 years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52</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26</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3420060332"/>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31-40 years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93</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46</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4157117536"/>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41-50 years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42</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21</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3753531580"/>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Above 50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13</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7</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642477470"/>
                  </a:ext>
                </a:extLst>
              </a:tr>
              <a:tr h="174945">
                <a:tc rowSpan="7">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Name of the Bank</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HDFC</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50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24</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632751805"/>
                  </a:ext>
                </a:extLst>
              </a:tr>
              <a:tr h="174945">
                <a:tc vMerge="1">
                  <a:txBody>
                    <a:bodyPr/>
                    <a:lstStyle/>
                    <a:p>
                      <a:endParaRPr lang="en-IN"/>
                    </a:p>
                  </a:txBody>
                  <a:tcPr/>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ICICI</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40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26</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2642808747"/>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Kotak Mahindra</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21</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2535707238"/>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Axis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7</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3205511847"/>
                  </a:ext>
                </a:extLst>
              </a:tr>
              <a:tr h="174945">
                <a:tc vMerge="1">
                  <a:txBody>
                    <a:bodyPr/>
                    <a:lstStyle/>
                    <a:p>
                      <a:endParaRPr lang="en-IN"/>
                    </a:p>
                  </a:txBody>
                  <a:tcPr/>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IndusInd</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1974074717"/>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IDBI</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30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297621629"/>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Yes Bank</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1565660474"/>
                  </a:ext>
                </a:extLst>
              </a:tr>
              <a:tr h="174945">
                <a:tc rowSpan="10">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State</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Madhya Pradesh</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35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14</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255486614"/>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Maharashtra</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12</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1700492967"/>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Uttar Pradesh</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24</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21</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445933453"/>
                  </a:ext>
                </a:extLst>
              </a:tr>
              <a:tr h="174945">
                <a:tc vMerge="1">
                  <a:txBody>
                    <a:bodyPr/>
                    <a:lstStyle/>
                    <a:p>
                      <a:endParaRPr lang="en-IN"/>
                    </a:p>
                  </a:txBody>
                  <a:tcPr/>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New Delhi</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7</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1868849270"/>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Chhattisgarh</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15</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2352370865"/>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Assam</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5</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2071766673"/>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Karnataka</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16</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877309936"/>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Uttarakhand</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24</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2043420448"/>
                  </a:ext>
                </a:extLst>
              </a:tr>
              <a:tr h="0">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West Bengal</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30</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4</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609535675"/>
                  </a:ext>
                </a:extLst>
              </a:tr>
              <a:tr h="174945">
                <a:tc vMerge="1">
                  <a:txBody>
                    <a:bodyPr/>
                    <a:lstStyle/>
                    <a:p>
                      <a:endParaRPr lang="en-IN"/>
                    </a:p>
                  </a:txBody>
                  <a:tcPr/>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Punjab</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21</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2</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6806" marR="66806" marT="0" marB="0"/>
                </a:tc>
                <a:extLst>
                  <a:ext uri="{0D108BD9-81ED-4DB2-BD59-A6C34878D82A}">
                    <a16:rowId xmlns:a16="http://schemas.microsoft.com/office/drawing/2014/main" val="3680220120"/>
                  </a:ext>
                </a:extLst>
              </a:tr>
            </a:tbl>
          </a:graphicData>
        </a:graphic>
      </p:graphicFrame>
    </p:spTree>
    <p:extLst>
      <p:ext uri="{BB962C8B-B14F-4D97-AF65-F5344CB8AC3E}">
        <p14:creationId xmlns:p14="http://schemas.microsoft.com/office/powerpoint/2010/main" val="3025288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7BFA7B9-C410-4A38-6315-4538F8D8EF2B}"/>
              </a:ext>
            </a:extLst>
          </p:cNvPr>
          <p:cNvSpPr txBox="1"/>
          <p:nvPr/>
        </p:nvSpPr>
        <p:spPr>
          <a:xfrm>
            <a:off x="397565" y="292126"/>
            <a:ext cx="6453809" cy="6861109"/>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Younger staff and those in the age group of 41-50 years are also represented, though in lesser number, showing a mix of experiences in the sample. About the banks, the presence of bigger institutions like ICICI and HDFC is high, indicating that they seem to be more engaged with green banking practices, whereas the relatively smaller banks like Axis and Yes Bank have a minor share. </a:t>
            </a:r>
          </a:p>
          <a:p>
            <a:pPr marL="285750" indent="-285750" algn="just">
              <a:lnSpc>
                <a:spcPct val="150000"/>
              </a:lnSpc>
              <a:spcAft>
                <a:spcPts val="800"/>
              </a:spcAft>
              <a:buFont typeface="Wingdings" panose="05000000000000000000" pitchFamily="2" charset="2"/>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Geographically, the Uttar Pradesh and Madhya Pradesh states are the hotspots where more economic activity is happening, thus contributing a larger sample and pointing out their central role in green banking practices. Other regions have smaller representations and point to varying levels of green banking adoption across India. Overall, the demographic breakdown points to a wide reach of green banking with concentric concentrations that occur in key regions and major banks.</a:t>
            </a:r>
          </a:p>
          <a:p>
            <a:pPr algn="just">
              <a:lnSpc>
                <a:spcPct val="150000"/>
              </a:lnSpc>
              <a:spcAft>
                <a:spcPts val="800"/>
              </a:spcAft>
            </a:pP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7C403924-59A5-F08A-A8AB-3A52E40C3502}"/>
              </a:ext>
            </a:extLst>
          </p:cNvPr>
          <p:cNvSpPr txBox="1"/>
          <p:nvPr/>
        </p:nvSpPr>
        <p:spPr>
          <a:xfrm>
            <a:off x="6851374" y="292126"/>
            <a:ext cx="4346713" cy="463397"/>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Table 2: Analysis of Reliability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6" name="Table 5">
            <a:extLst>
              <a:ext uri="{FF2B5EF4-FFF2-40B4-BE49-F238E27FC236}">
                <a16:creationId xmlns:a16="http://schemas.microsoft.com/office/drawing/2014/main" id="{D5C33A67-31EE-B902-AB30-C7A64653BD3B}"/>
              </a:ext>
            </a:extLst>
          </p:cNvPr>
          <p:cNvGraphicFramePr>
            <a:graphicFrameLocks noGrp="1"/>
          </p:cNvGraphicFramePr>
          <p:nvPr>
            <p:extLst>
              <p:ext uri="{D42A27DB-BD31-4B8C-83A1-F6EECF244321}">
                <p14:modId xmlns:p14="http://schemas.microsoft.com/office/powerpoint/2010/main" val="1024588568"/>
              </p:ext>
            </p:extLst>
          </p:nvPr>
        </p:nvGraphicFramePr>
        <p:xfrm>
          <a:off x="7063406" y="1047370"/>
          <a:ext cx="4744280" cy="3275203"/>
        </p:xfrm>
        <a:graphic>
          <a:graphicData uri="http://schemas.openxmlformats.org/drawingml/2006/table">
            <a:tbl>
              <a:tblPr firstRow="1" firstCol="1" bandRow="1">
                <a:tableStyleId>{5C22544A-7EE6-4342-B048-85BDC9FD1C3A}</a:tableStyleId>
              </a:tblPr>
              <a:tblGrid>
                <a:gridCol w="948856">
                  <a:extLst>
                    <a:ext uri="{9D8B030D-6E8A-4147-A177-3AD203B41FA5}">
                      <a16:colId xmlns:a16="http://schemas.microsoft.com/office/drawing/2014/main" val="965910971"/>
                    </a:ext>
                  </a:extLst>
                </a:gridCol>
                <a:gridCol w="948856">
                  <a:extLst>
                    <a:ext uri="{9D8B030D-6E8A-4147-A177-3AD203B41FA5}">
                      <a16:colId xmlns:a16="http://schemas.microsoft.com/office/drawing/2014/main" val="3095961523"/>
                    </a:ext>
                  </a:extLst>
                </a:gridCol>
                <a:gridCol w="948856">
                  <a:extLst>
                    <a:ext uri="{9D8B030D-6E8A-4147-A177-3AD203B41FA5}">
                      <a16:colId xmlns:a16="http://schemas.microsoft.com/office/drawing/2014/main" val="2281421573"/>
                    </a:ext>
                  </a:extLst>
                </a:gridCol>
                <a:gridCol w="948856">
                  <a:extLst>
                    <a:ext uri="{9D8B030D-6E8A-4147-A177-3AD203B41FA5}">
                      <a16:colId xmlns:a16="http://schemas.microsoft.com/office/drawing/2014/main" val="2259973869"/>
                    </a:ext>
                  </a:extLst>
                </a:gridCol>
                <a:gridCol w="948856">
                  <a:extLst>
                    <a:ext uri="{9D8B030D-6E8A-4147-A177-3AD203B41FA5}">
                      <a16:colId xmlns:a16="http://schemas.microsoft.com/office/drawing/2014/main" val="4124619455"/>
                    </a:ext>
                  </a:extLst>
                </a:gridCol>
              </a:tblGrid>
              <a:tr h="350934">
                <a:tc>
                  <a:txBody>
                    <a:bodyPr/>
                    <a:lstStyle/>
                    <a:p>
                      <a:pPr algn="just">
                        <a:lnSpc>
                          <a:spcPct val="107000"/>
                        </a:lnSpc>
                        <a:spcAft>
                          <a:spcPts val="800"/>
                        </a:spcAft>
                      </a:pPr>
                      <a:r>
                        <a:rPr lang="en-IN" sz="1200" kern="100">
                          <a:effectLst/>
                        </a:rPr>
                        <a:t>Variables</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Cronbach’s Alpha</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Comparable Value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Explanation</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Number of Statements</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81003989"/>
                  </a:ext>
                </a:extLst>
              </a:tr>
              <a:tr h="350934">
                <a:tc>
                  <a:txBody>
                    <a:bodyPr/>
                    <a:lstStyle/>
                    <a:p>
                      <a:pPr algn="just">
                        <a:lnSpc>
                          <a:spcPct val="107000"/>
                        </a:lnSpc>
                        <a:spcAft>
                          <a:spcPts val="800"/>
                        </a:spcAft>
                      </a:pPr>
                      <a:r>
                        <a:rPr lang="en-IN" sz="1200" kern="100">
                          <a:effectLst/>
                        </a:rPr>
                        <a:t>Green Banking Policy</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0.950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Reliable and consistent</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392478582"/>
                  </a:ext>
                </a:extLst>
              </a:tr>
              <a:tr h="350934">
                <a:tc>
                  <a:txBody>
                    <a:bodyPr/>
                    <a:lstStyle/>
                    <a:p>
                      <a:pPr algn="just">
                        <a:lnSpc>
                          <a:spcPct val="107000"/>
                        </a:lnSpc>
                        <a:spcAft>
                          <a:spcPts val="800"/>
                        </a:spcAft>
                      </a:pPr>
                      <a:r>
                        <a:rPr lang="en-IN" sz="1200" kern="100">
                          <a:effectLst/>
                        </a:rPr>
                        <a:t>Day-to-Day Operations</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0.710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Reliable and consistent</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749134370"/>
                  </a:ext>
                </a:extLst>
              </a:tr>
              <a:tr h="530360">
                <a:tc>
                  <a:txBody>
                    <a:bodyPr/>
                    <a:lstStyle/>
                    <a:p>
                      <a:pPr algn="just">
                        <a:lnSpc>
                          <a:spcPct val="107000"/>
                        </a:lnSpc>
                        <a:spcAft>
                          <a:spcPts val="800"/>
                        </a:spcAft>
                      </a:pPr>
                      <a:r>
                        <a:rPr lang="en-IN" sz="1200" kern="100">
                          <a:effectLst/>
                        </a:rPr>
                        <a:t>Funding or Investing in Green Projects</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0.935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Reliable and consistent</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9</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901981037"/>
                  </a:ext>
                </a:extLst>
              </a:tr>
              <a:tr h="530360">
                <a:tc>
                  <a:txBody>
                    <a:bodyPr/>
                    <a:lstStyle/>
                    <a:p>
                      <a:pPr algn="just">
                        <a:lnSpc>
                          <a:spcPct val="107000"/>
                        </a:lnSpc>
                        <a:spcAft>
                          <a:spcPts val="800"/>
                        </a:spcAft>
                      </a:pPr>
                      <a:r>
                        <a:rPr lang="en-IN" sz="1200" kern="100">
                          <a:effectLst/>
                        </a:rPr>
                        <a:t>Bank Environmental Performance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0.830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Reliable and consistent</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4271925009"/>
                  </a:ext>
                </a:extLst>
              </a:tr>
              <a:tr h="350934">
                <a:tc>
                  <a:txBody>
                    <a:bodyPr/>
                    <a:lstStyle/>
                    <a:p>
                      <a:pPr algn="just">
                        <a:lnSpc>
                          <a:spcPct val="107000"/>
                        </a:lnSpc>
                        <a:spcAft>
                          <a:spcPts val="800"/>
                        </a:spcAft>
                      </a:pPr>
                      <a:r>
                        <a:rPr lang="en-IN" sz="1200" kern="100">
                          <a:effectLst/>
                        </a:rPr>
                        <a:t>Profitability</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0.805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Reliable and consistent</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dirty="0">
                          <a:effectLst/>
                        </a:rPr>
                        <a:t>5</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485606637"/>
                  </a:ext>
                </a:extLst>
              </a:tr>
            </a:tbl>
          </a:graphicData>
        </a:graphic>
      </p:graphicFrame>
    </p:spTree>
    <p:extLst>
      <p:ext uri="{BB962C8B-B14F-4D97-AF65-F5344CB8AC3E}">
        <p14:creationId xmlns:p14="http://schemas.microsoft.com/office/powerpoint/2010/main" val="935102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186E77-1BE6-3CB2-67C2-ECF738BBC5E6}"/>
              </a:ext>
            </a:extLst>
          </p:cNvPr>
          <p:cNvSpPr txBox="1"/>
          <p:nvPr/>
        </p:nvSpPr>
        <p:spPr>
          <a:xfrm>
            <a:off x="371060" y="199757"/>
            <a:ext cx="6096000" cy="5033879"/>
          </a:xfrm>
          <a:prstGeom prst="rect">
            <a:avLst/>
          </a:prstGeom>
          <a:noFill/>
        </p:spPr>
        <p:txBody>
          <a:bodyPr wrap="square">
            <a:spAutoFit/>
          </a:bodyPr>
          <a:lstStyle/>
          <a:p>
            <a:pPr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Majority of the constructs have good to excellent internal consistency, based on the reliability analysis. The constructions of Bank Environmental Performance 0.830, Funding or Investing in Green Projects 0.935, Green Banking Policy 0.950, and Profitability 0.805 all exceed the recommended Cronbach's Alpha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cutoff</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of 0.8, thus showing a high degree of consistency and dependability. With a Cronbach's Alpha of 0.710, the Day-to-Day Operations construct is well below optimal but still shows enough reliability, meaning that further improvements are required to enhance consistency. The investigation concludes that generally the scales are dependable enough, with only slight modifications needed in the day-to-day operation.</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B4DECB58-ED32-562A-7E2B-FF6515790EED}"/>
              </a:ext>
            </a:extLst>
          </p:cNvPr>
          <p:cNvSpPr txBox="1"/>
          <p:nvPr/>
        </p:nvSpPr>
        <p:spPr>
          <a:xfrm>
            <a:off x="6467060" y="199757"/>
            <a:ext cx="4929809" cy="878895"/>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Table 3: Utilizing the </a:t>
            </a:r>
            <a:r>
              <a:rPr lang="en-IN" sz="1800" b="1" kern="100" dirty="0" err="1">
                <a:effectLst/>
                <a:latin typeface="Times New Roman" panose="02020603050405020304" pitchFamily="18" charset="0"/>
                <a:ea typeface="Calibri" panose="020F0502020204030204" pitchFamily="34" charset="0"/>
                <a:cs typeface="Mangal" panose="02040503050203030202" pitchFamily="18" charset="0"/>
              </a:rPr>
              <a:t>Fornell</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-Larcker criterion to determine discriminant validity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6" name="Table 5">
            <a:extLst>
              <a:ext uri="{FF2B5EF4-FFF2-40B4-BE49-F238E27FC236}">
                <a16:creationId xmlns:a16="http://schemas.microsoft.com/office/drawing/2014/main" id="{86D42A20-189D-AA9D-9C26-865C1696CB1C}"/>
              </a:ext>
            </a:extLst>
          </p:cNvPr>
          <p:cNvGraphicFramePr>
            <a:graphicFrameLocks noGrp="1"/>
          </p:cNvGraphicFramePr>
          <p:nvPr>
            <p:extLst>
              <p:ext uri="{D42A27DB-BD31-4B8C-83A1-F6EECF244321}">
                <p14:modId xmlns:p14="http://schemas.microsoft.com/office/powerpoint/2010/main" val="1390564615"/>
              </p:ext>
            </p:extLst>
          </p:nvPr>
        </p:nvGraphicFramePr>
        <p:xfrm>
          <a:off x="6814930" y="1127128"/>
          <a:ext cx="5098776" cy="4058031"/>
        </p:xfrm>
        <a:graphic>
          <a:graphicData uri="http://schemas.openxmlformats.org/drawingml/2006/table">
            <a:tbl>
              <a:tblPr firstRow="1" firstCol="1" bandRow="1">
                <a:tableStyleId>{5C22544A-7EE6-4342-B048-85BDC9FD1C3A}</a:tableStyleId>
              </a:tblPr>
              <a:tblGrid>
                <a:gridCol w="849796">
                  <a:extLst>
                    <a:ext uri="{9D8B030D-6E8A-4147-A177-3AD203B41FA5}">
                      <a16:colId xmlns:a16="http://schemas.microsoft.com/office/drawing/2014/main" val="31971552"/>
                    </a:ext>
                  </a:extLst>
                </a:gridCol>
                <a:gridCol w="849796">
                  <a:extLst>
                    <a:ext uri="{9D8B030D-6E8A-4147-A177-3AD203B41FA5}">
                      <a16:colId xmlns:a16="http://schemas.microsoft.com/office/drawing/2014/main" val="1070770640"/>
                    </a:ext>
                  </a:extLst>
                </a:gridCol>
                <a:gridCol w="849796">
                  <a:extLst>
                    <a:ext uri="{9D8B030D-6E8A-4147-A177-3AD203B41FA5}">
                      <a16:colId xmlns:a16="http://schemas.microsoft.com/office/drawing/2014/main" val="2242304107"/>
                    </a:ext>
                  </a:extLst>
                </a:gridCol>
                <a:gridCol w="849796">
                  <a:extLst>
                    <a:ext uri="{9D8B030D-6E8A-4147-A177-3AD203B41FA5}">
                      <a16:colId xmlns:a16="http://schemas.microsoft.com/office/drawing/2014/main" val="1039234555"/>
                    </a:ext>
                  </a:extLst>
                </a:gridCol>
                <a:gridCol w="849796">
                  <a:extLst>
                    <a:ext uri="{9D8B030D-6E8A-4147-A177-3AD203B41FA5}">
                      <a16:colId xmlns:a16="http://schemas.microsoft.com/office/drawing/2014/main" val="1794665250"/>
                    </a:ext>
                  </a:extLst>
                </a:gridCol>
                <a:gridCol w="849796">
                  <a:extLst>
                    <a:ext uri="{9D8B030D-6E8A-4147-A177-3AD203B41FA5}">
                      <a16:colId xmlns:a16="http://schemas.microsoft.com/office/drawing/2014/main" val="551922999"/>
                    </a:ext>
                  </a:extLst>
                </a:gridCol>
              </a:tblGrid>
              <a:tr h="491728">
                <a:tc>
                  <a:txBody>
                    <a:bodyPr/>
                    <a:lstStyle/>
                    <a:p>
                      <a:pPr algn="just">
                        <a:lnSpc>
                          <a:spcPct val="107000"/>
                        </a:lnSpc>
                        <a:spcAft>
                          <a:spcPts val="800"/>
                        </a:spcAft>
                      </a:pPr>
                      <a:r>
                        <a:rPr lang="en-IN" sz="1200" kern="100">
                          <a:effectLst/>
                        </a:rPr>
                        <a:t>Constructs</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Banks Environmental Performance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Day-to-Day Operation</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Funding or Investing in Green Projects</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Green Banking Policy</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Profitability</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436962277"/>
                  </a:ext>
                </a:extLst>
              </a:tr>
              <a:tr h="491728">
                <a:tc>
                  <a:txBody>
                    <a:bodyPr/>
                    <a:lstStyle/>
                    <a:p>
                      <a:pPr algn="just">
                        <a:lnSpc>
                          <a:spcPct val="107000"/>
                        </a:lnSpc>
                        <a:spcAft>
                          <a:spcPts val="800"/>
                        </a:spcAft>
                      </a:pPr>
                      <a:r>
                        <a:rPr lang="en-IN" sz="1200" kern="100">
                          <a:effectLst/>
                        </a:rPr>
                        <a:t>Banks Environmental Performance</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0.774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792846168"/>
                  </a:ext>
                </a:extLst>
              </a:tr>
              <a:tr h="325372">
                <a:tc>
                  <a:txBody>
                    <a:bodyPr/>
                    <a:lstStyle/>
                    <a:p>
                      <a:pPr algn="just">
                        <a:lnSpc>
                          <a:spcPct val="107000"/>
                        </a:lnSpc>
                        <a:spcAft>
                          <a:spcPts val="800"/>
                        </a:spcAft>
                      </a:pPr>
                      <a:r>
                        <a:rPr lang="en-IN" sz="1200" kern="100">
                          <a:effectLst/>
                        </a:rPr>
                        <a:t>Day-to-Day Operation</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0.367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0.717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235381911"/>
                  </a:ext>
                </a:extLst>
              </a:tr>
              <a:tr h="491728">
                <a:tc>
                  <a:txBody>
                    <a:bodyPr/>
                    <a:lstStyle/>
                    <a:p>
                      <a:pPr algn="just">
                        <a:lnSpc>
                          <a:spcPct val="107000"/>
                        </a:lnSpc>
                        <a:spcAft>
                          <a:spcPts val="800"/>
                        </a:spcAft>
                      </a:pPr>
                      <a:r>
                        <a:rPr lang="en-IN" sz="1200" kern="100">
                          <a:effectLst/>
                        </a:rPr>
                        <a:t>Funding or Investing in Green Projects</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0.368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0.142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0.866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830249022"/>
                  </a:ext>
                </a:extLst>
              </a:tr>
              <a:tr h="325372">
                <a:tc>
                  <a:txBody>
                    <a:bodyPr/>
                    <a:lstStyle/>
                    <a:p>
                      <a:pPr algn="just">
                        <a:lnSpc>
                          <a:spcPct val="107000"/>
                        </a:lnSpc>
                        <a:spcAft>
                          <a:spcPts val="800"/>
                        </a:spcAft>
                      </a:pPr>
                      <a:r>
                        <a:rPr lang="en-IN" sz="1200" kern="100">
                          <a:effectLst/>
                        </a:rPr>
                        <a:t>Green Banking Policy</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0.754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0.158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0.768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0.884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endParaRPr lang="en-IN" sz="1100" kern="100">
                        <a:effectLst/>
                        <a:latin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4024155459"/>
                  </a:ext>
                </a:extLst>
              </a:tr>
              <a:tr h="159016">
                <a:tc>
                  <a:txBody>
                    <a:bodyPr/>
                    <a:lstStyle/>
                    <a:p>
                      <a:pPr algn="just">
                        <a:lnSpc>
                          <a:spcPct val="107000"/>
                        </a:lnSpc>
                        <a:spcAft>
                          <a:spcPts val="800"/>
                        </a:spcAft>
                      </a:pPr>
                      <a:r>
                        <a:rPr lang="en-IN" sz="1200" kern="100">
                          <a:effectLst/>
                        </a:rPr>
                        <a:t>Profitability</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0.274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0.607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0.122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0.178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dirty="0">
                          <a:effectLst/>
                        </a:rPr>
                        <a:t>0.792</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699175954"/>
                  </a:ext>
                </a:extLst>
              </a:tr>
            </a:tbl>
          </a:graphicData>
        </a:graphic>
      </p:graphicFrame>
    </p:spTree>
    <p:extLst>
      <p:ext uri="{BB962C8B-B14F-4D97-AF65-F5344CB8AC3E}">
        <p14:creationId xmlns:p14="http://schemas.microsoft.com/office/powerpoint/2010/main" val="2837650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947E16A-57B4-7A80-DA5D-A4F1BB11F33C}"/>
              </a:ext>
            </a:extLst>
          </p:cNvPr>
          <p:cNvSpPr txBox="1"/>
          <p:nvPr/>
        </p:nvSpPr>
        <p:spPr>
          <a:xfrm>
            <a:off x="410817" y="338145"/>
            <a:ext cx="11304105" cy="916982"/>
          </a:xfrm>
          <a:prstGeom prst="rect">
            <a:avLst/>
          </a:prstGeom>
          <a:noFill/>
        </p:spPr>
        <p:txBody>
          <a:bodyPr wrap="square">
            <a:spAutoFit/>
          </a:bodyPr>
          <a:lstStyle/>
          <a:p>
            <a:pPr lvl="0"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CONCLUSION</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DD36157F-E4E7-EC96-FB13-122CE73104B5}"/>
              </a:ext>
            </a:extLst>
          </p:cNvPr>
          <p:cNvSpPr txBox="1"/>
          <p:nvPr/>
        </p:nvSpPr>
        <p:spPr>
          <a:xfrm>
            <a:off x="410816" y="1348937"/>
            <a:ext cx="11304105" cy="5859746"/>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report provides insightful information regarding how green banking policies influence the profitability and environmental performance of banks. Results showed that a bank's environmental performance is significantly affected by its green banking policy, financing for sustainable projects, and daily operations.</a:t>
            </a:r>
          </a:p>
          <a:p>
            <a:pPr marL="285750" indent="-285750" algn="just">
              <a:lnSpc>
                <a:spcPct val="150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Most important among these was financing or investing in green projects, which significantly improved environmental results. </a:t>
            </a:r>
          </a:p>
          <a:p>
            <a:pPr marL="285750" indent="-285750" algn="just">
              <a:lnSpc>
                <a:spcPct val="150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report also stresses the point that environmental performance adds value to profitability; thus, it is shown that green practices in banks can boost financial performance along with supporting sustainability. It also exhibits how green banking practices which support investments in environmentally friendly initiatives, have a positive indirect impact on environmental performance. </a:t>
            </a:r>
          </a:p>
          <a:p>
            <a:pPr marL="285750" indent="-285750" algn="just">
              <a:lnSpc>
                <a:spcPct val="150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All things considered, this study underlines the importance of including sustainability into banking operations and investments. This is to the point that green banking practices are not only good for the environment but also important in boosting the long-term profitability and competitiveness of banks.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7541202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DF13D1-BC0A-4660-8417-A9EE9FA6B1DF}"/>
              </a:ext>
            </a:extLst>
          </p:cNvPr>
          <p:cNvSpPr txBox="1"/>
          <p:nvPr/>
        </p:nvSpPr>
        <p:spPr>
          <a:xfrm>
            <a:off x="424069" y="285136"/>
            <a:ext cx="11343861" cy="1329338"/>
          </a:xfrm>
          <a:prstGeom prst="rect">
            <a:avLst/>
          </a:prstGeom>
          <a:noFill/>
        </p:spPr>
        <p:txBody>
          <a:bodyPr wrap="square">
            <a:spAutoFit/>
          </a:bodyPr>
          <a:lstStyle/>
          <a:p>
            <a:pPr algn="ctr">
              <a:lnSpc>
                <a:spcPct val="150000"/>
              </a:lnSpc>
              <a:spcAft>
                <a:spcPts val="800"/>
              </a:spcAft>
            </a:pPr>
            <a:r>
              <a:rPr lang="en-IN" sz="6000" b="1" kern="100" dirty="0">
                <a:effectLst/>
                <a:latin typeface="Times New Roman" panose="02020603050405020304" pitchFamily="18" charset="0"/>
                <a:ea typeface="Calibri" panose="020F0502020204030204" pitchFamily="34" charset="0"/>
                <a:cs typeface="Mangal" panose="02040503050203030202" pitchFamily="18" charset="0"/>
              </a:rPr>
              <a:t>REFERENCES </a:t>
            </a:r>
            <a:endParaRPr lang="en-IN" sz="6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3B4C5592-2A26-5A17-A24D-BD1241084953}"/>
              </a:ext>
            </a:extLst>
          </p:cNvPr>
          <p:cNvSpPr txBox="1"/>
          <p:nvPr/>
        </p:nvSpPr>
        <p:spPr>
          <a:xfrm>
            <a:off x="424069" y="1721529"/>
            <a:ext cx="11343860" cy="5136471"/>
          </a:xfrm>
          <a:prstGeom prst="rect">
            <a:avLst/>
          </a:prstGeom>
          <a:noFill/>
        </p:spPr>
        <p:txBody>
          <a:bodyPr wrap="square">
            <a:spAutoFit/>
          </a:bodyPr>
          <a:lstStyle/>
          <a:p>
            <a:pPr marL="342900" lvl="0" indent="-342900" algn="just">
              <a:lnSpc>
                <a:spcPct val="150000"/>
              </a:lnSpc>
              <a:buFont typeface="+mj-lt"/>
              <a:buAutoNum type="arabicPeriod"/>
            </a:pP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Aslam, W., &amp;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Jawaid</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S. T. (2023). Green banking adoption practices: improving environmental, financial, and operational performance. International Journal of Ethics and Systems, 39(4), 820-840.</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Bătae</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O. M., Dragomir, V. D., &amp;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Feleagă</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L. (2021). The relationship between environmental, social, and financial performance in the banking sector: A European study. Journal of cleaner production, 290, 125791.</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Bose, S., Khan, H. Z., &amp;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Monem</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R. M. (2021). Does green banking performance pay off? Evidence from a unique regulatory setting in Bangladesh. Corporate Governance: An International Review, 29(2), 162-187.</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Chen, J.,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Siddik</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A. B., Zheng, G. W.,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Masukujjaman</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M., &amp;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Bekhzod</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S. (2022). The effect of green banking practices on banks’ environmental performance and green financing: An empirical study. Energies, 15(4), 1292.</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mj-lt"/>
              <a:buAutoNum type="arabicPeriod"/>
            </a:pP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Gunawan</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J.,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Permatasari</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P., &amp; Sharma, U. (2022). Exploring sustainability and green banking disclosures: a study of banking sector. Environment, Development and Sustainability, 24(9), 11153-11194.</a:t>
            </a:r>
          </a:p>
          <a:p>
            <a:pPr marL="342900" indent="-342900" algn="just">
              <a:lnSpc>
                <a:spcPct val="150000"/>
              </a:lnSpc>
              <a:spcAft>
                <a:spcPts val="800"/>
              </a:spcAft>
              <a:buFont typeface="+mj-lt"/>
              <a:buAutoNum type="arabicPeriod"/>
            </a:pP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Zhang, X., Wang, Z., Zhong, X., Yang, S., &amp;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Siddik</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A. B. (2022). Do green banking activities improve the banks’ environmental performance? The mediating effect of green financing. Sustainability, 14(2), 989.</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859588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C106E1-D75D-CFC0-E205-492835687BE2}"/>
              </a:ext>
            </a:extLst>
          </p:cNvPr>
          <p:cNvSpPr txBox="1"/>
          <p:nvPr/>
        </p:nvSpPr>
        <p:spPr>
          <a:xfrm>
            <a:off x="251791" y="2862469"/>
            <a:ext cx="11794435" cy="1015663"/>
          </a:xfrm>
          <a:prstGeom prst="rect">
            <a:avLst/>
          </a:prstGeom>
          <a:noFill/>
          <a:effectLst>
            <a:reflection blurRad="6350" stA="50000" endA="300" endPos="55000" dir="5400000" sy="-100000" algn="bl" rotWithShape="0"/>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3152823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2279</Words>
  <Application>Microsoft Office PowerPoint</Application>
  <PresentationFormat>Widescreen</PresentationFormat>
  <Paragraphs>202</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Calibri Light</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5</cp:revision>
  <dcterms:created xsi:type="dcterms:W3CDTF">2025-01-17T08:09:56Z</dcterms:created>
  <dcterms:modified xsi:type="dcterms:W3CDTF">2025-01-17T08:22:05Z</dcterms:modified>
</cp:coreProperties>
</file>