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660"/>
  </p:normalViewPr>
  <p:slideViewPr>
    <p:cSldViewPr snapToGrid="0">
      <p:cViewPr varScale="1">
        <p:scale>
          <a:sx n="63" d="100"/>
          <a:sy n="63" d="100"/>
        </p:scale>
        <p:origin x="93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370693" y="1769540"/>
            <a:ext cx="9440034" cy="1828801"/>
          </a:xfrm>
        </p:spPr>
        <p:txBody>
          <a:bodyPr anchor="b">
            <a:normAutofit/>
          </a:bodyPr>
          <a:lstStyle>
            <a:lvl1pPr algn="ctr">
              <a:defRPr sz="5400"/>
            </a:lvl1pPr>
          </a:lstStyle>
          <a:p>
            <a:r>
              <a:rPr lang="en-US"/>
              <a:t>Click to edit Master title style</a:t>
            </a:r>
            <a:endParaRPr lang="en-US" dirty="0"/>
          </a:p>
        </p:txBody>
      </p:sp>
      <p:sp>
        <p:nvSpPr>
          <p:cNvPr id="3" name="Subtitle 2"/>
          <p:cNvSpPr>
            <a:spLocks noGrp="1"/>
          </p:cNvSpPr>
          <p:nvPr>
            <p:ph type="subTitle" idx="1"/>
          </p:nvPr>
        </p:nvSpPr>
        <p:spPr>
          <a:xfrm>
            <a:off x="1370693" y="3598339"/>
            <a:ext cx="9440034" cy="1049867"/>
          </a:xfrm>
        </p:spPr>
        <p:txBody>
          <a:bodyPr anchor="t"/>
          <a:lstStyle>
            <a:lvl1pPr marL="0" indent="0" algn="ctr">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CB81106-2E66-42E4-B5C3-BBD0C785FC6C}" type="datetimeFigureOut">
              <a:rPr lang="en-IN" smtClean="0"/>
              <a:t>20-03-2025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E1AE387-2076-4A38-AC05-B7760D9D1D21}" type="slidenum">
              <a:rPr lang="en-IN" smtClean="0"/>
              <a:t>‹#›</a:t>
            </a:fld>
            <a:endParaRPr lang="en-IN"/>
          </a:p>
        </p:txBody>
      </p:sp>
    </p:spTree>
    <p:extLst>
      <p:ext uri="{BB962C8B-B14F-4D97-AF65-F5344CB8AC3E}">
        <p14:creationId xmlns:p14="http://schemas.microsoft.com/office/powerpoint/2010/main" val="42320697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CB81106-2E66-42E4-B5C3-BBD0C785FC6C}" type="datetimeFigureOut">
              <a:rPr lang="en-IN" smtClean="0"/>
              <a:t>20-03-2025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E1AE387-2076-4A38-AC05-B7760D9D1D21}" type="slidenum">
              <a:rPr lang="en-IN" smtClean="0"/>
              <a:t>‹#›</a:t>
            </a:fld>
            <a:endParaRPr lang="en-IN"/>
          </a:p>
        </p:txBody>
      </p:sp>
    </p:spTree>
    <p:extLst>
      <p:ext uri="{BB962C8B-B14F-4D97-AF65-F5344CB8AC3E}">
        <p14:creationId xmlns:p14="http://schemas.microsoft.com/office/powerpoint/2010/main" val="5032874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95401" y="1761067"/>
            <a:ext cx="9590550" cy="1828813"/>
          </a:xfrm>
        </p:spPr>
        <p:txBody>
          <a:bodyPr anchor="b"/>
          <a:lstStyle>
            <a:lvl1pPr algn="ct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3589879"/>
            <a:ext cx="9590550" cy="1507054"/>
          </a:xfrm>
        </p:spPr>
        <p:txBody>
          <a:bodyPr anchor="t"/>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B81106-2E66-42E4-B5C3-BBD0C785FC6C}" type="datetimeFigureOut">
              <a:rPr lang="en-IN" smtClean="0"/>
              <a:t>20-03-2025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E1AE387-2076-4A38-AC05-B7760D9D1D21}" type="slidenum">
              <a:rPr lang="en-IN" smtClean="0"/>
              <a:t>‹#›</a:t>
            </a:fld>
            <a:endParaRPr lang="en-IN"/>
          </a:p>
        </p:txBody>
      </p:sp>
    </p:spTree>
    <p:extLst>
      <p:ext uri="{BB962C8B-B14F-4D97-AF65-F5344CB8AC3E}">
        <p14:creationId xmlns:p14="http://schemas.microsoft.com/office/powerpoint/2010/main" val="28408864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1732449"/>
            <a:ext cx="5060497" cy="4058750"/>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2892" y="1732449"/>
            <a:ext cx="5064665" cy="4058751"/>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CB81106-2E66-42E4-B5C3-BBD0C785FC6C}" type="datetimeFigureOut">
              <a:rPr lang="en-IN" smtClean="0"/>
              <a:t>20-03-2025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E1AE387-2076-4A38-AC05-B7760D9D1D21}" type="slidenum">
              <a:rPr lang="en-IN" smtClean="0"/>
              <a:t>‹#›</a:t>
            </a:fld>
            <a:endParaRPr lang="en-IN"/>
          </a:p>
        </p:txBody>
      </p:sp>
    </p:spTree>
    <p:extLst>
      <p:ext uri="{BB962C8B-B14F-4D97-AF65-F5344CB8AC3E}">
        <p14:creationId xmlns:p14="http://schemas.microsoft.com/office/powerpoint/2010/main" val="2166158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20" name="Picture 19" descr="Slate-V2-HD-comp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3795" y="1734506"/>
            <a:ext cx="5089072" cy="4148769"/>
          </a:xfrm>
          <a:prstGeom prst="rect">
            <a:avLst/>
          </a:prstGeom>
        </p:spPr>
      </p:pic>
      <p:pic>
        <p:nvPicPr>
          <p:cNvPr id="21" name="Picture 20" descr="Slate-V2-HD-comp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78485" y="1734506"/>
            <a:ext cx="5089072" cy="4148769"/>
          </a:xfrm>
          <a:prstGeom prst="rect">
            <a:avLst/>
          </a:prstGeom>
        </p:spPr>
      </p:pic>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005872" y="1835254"/>
            <a:ext cx="4876344" cy="544884"/>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05872" y="2380137"/>
            <a:ext cx="4876344" cy="3411063"/>
          </a:xfrm>
        </p:spPr>
        <p:txBody>
          <a:bodyPr anchor="t">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94967" y="1835254"/>
            <a:ext cx="4895330" cy="544883"/>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94967" y="2380137"/>
            <a:ext cx="4895330" cy="3411063"/>
          </a:xfrm>
        </p:spPr>
        <p:txBody>
          <a:bodyPr anchor="t">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CB81106-2E66-42E4-B5C3-BBD0C785FC6C}" type="datetimeFigureOut">
              <a:rPr lang="en-IN" smtClean="0"/>
              <a:t>20-03-2025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3E1AE387-2076-4A38-AC05-B7760D9D1D21}" type="slidenum">
              <a:rPr lang="en-IN" smtClean="0"/>
              <a:t>‹#›</a:t>
            </a:fld>
            <a:endParaRPr lang="en-IN"/>
          </a:p>
        </p:txBody>
      </p:sp>
    </p:spTree>
    <p:extLst>
      <p:ext uri="{BB962C8B-B14F-4D97-AF65-F5344CB8AC3E}">
        <p14:creationId xmlns:p14="http://schemas.microsoft.com/office/powerpoint/2010/main" val="20123165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CB81106-2E66-42E4-B5C3-BBD0C785FC6C}" type="datetimeFigureOut">
              <a:rPr lang="en-IN" smtClean="0"/>
              <a:t>20-03-2025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3E1AE387-2076-4A38-AC05-B7760D9D1D21}" type="slidenum">
              <a:rPr lang="en-IN" smtClean="0"/>
              <a:t>‹#›</a:t>
            </a:fld>
            <a:endParaRPr lang="en-IN"/>
          </a:p>
        </p:txBody>
      </p:sp>
    </p:spTree>
    <p:extLst>
      <p:ext uri="{BB962C8B-B14F-4D97-AF65-F5344CB8AC3E}">
        <p14:creationId xmlns:p14="http://schemas.microsoft.com/office/powerpoint/2010/main" val="22446434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B81106-2E66-42E4-B5C3-BBD0C785FC6C}" type="datetimeFigureOut">
              <a:rPr lang="en-IN" smtClean="0"/>
              <a:t>20-03-2025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3E1AE387-2076-4A38-AC05-B7760D9D1D21}" type="slidenum">
              <a:rPr lang="en-IN" smtClean="0"/>
              <a:t>‹#›</a:t>
            </a:fld>
            <a:endParaRPr lang="en-IN"/>
          </a:p>
        </p:txBody>
      </p:sp>
    </p:spTree>
    <p:extLst>
      <p:ext uri="{BB962C8B-B14F-4D97-AF65-F5344CB8AC3E}">
        <p14:creationId xmlns:p14="http://schemas.microsoft.com/office/powerpoint/2010/main" val="7041235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3706889" cy="1821918"/>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4855633" y="609600"/>
            <a:ext cx="6411924" cy="51816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95" y="2431518"/>
            <a:ext cx="3706889" cy="3359681"/>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B81106-2E66-42E4-B5C3-BBD0C785FC6C}" type="datetimeFigureOut">
              <a:rPr lang="en-IN" smtClean="0"/>
              <a:t>20-03-2025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E1AE387-2076-4A38-AC05-B7760D9D1D21}" type="slidenum">
              <a:rPr lang="en-IN" smtClean="0"/>
              <a:t>‹#›</a:t>
            </a:fld>
            <a:endParaRPr lang="en-IN"/>
          </a:p>
        </p:txBody>
      </p:sp>
    </p:spTree>
    <p:extLst>
      <p:ext uri="{BB962C8B-B14F-4D97-AF65-F5344CB8AC3E}">
        <p14:creationId xmlns:p14="http://schemas.microsoft.com/office/powerpoint/2010/main" val="16931476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22" name="Picture 21" descr="Slate-V2-HD-vert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93665" y="609600"/>
            <a:ext cx="3584166" cy="5204832"/>
          </a:xfrm>
          <a:prstGeom prst="rect">
            <a:avLst/>
          </a:prstGeom>
        </p:spPr>
      </p:pic>
      <p:sp>
        <p:nvSpPr>
          <p:cNvPr id="2" name="Title 1"/>
          <p:cNvSpPr>
            <a:spLocks noGrp="1"/>
          </p:cNvSpPr>
          <p:nvPr>
            <p:ph type="title"/>
          </p:nvPr>
        </p:nvSpPr>
        <p:spPr>
          <a:xfrm>
            <a:off x="913795" y="609923"/>
            <a:ext cx="5934949" cy="1829338"/>
          </a:xfrm>
        </p:spPr>
        <p:txBody>
          <a:bodyPr anchor="b">
            <a:noAutofit/>
          </a:bodyPr>
          <a:lstStyle>
            <a:lvl1pPr algn="ctr">
              <a:defRPr sz="32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42551" y="763702"/>
            <a:ext cx="3275751" cy="4912822"/>
          </a:xfr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913795" y="2439261"/>
            <a:ext cx="5934949" cy="337613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B81106-2E66-42E4-B5C3-BBD0C785FC6C}" type="datetimeFigureOut">
              <a:rPr lang="en-IN" smtClean="0"/>
              <a:t>20-03-2025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E1AE387-2076-4A38-AC05-B7760D9D1D21}" type="slidenum">
              <a:rPr lang="en-IN" smtClean="0"/>
              <a:t>‹#›</a:t>
            </a:fld>
            <a:endParaRPr lang="en-IN"/>
          </a:p>
        </p:txBody>
      </p:sp>
    </p:spTree>
    <p:extLst>
      <p:ext uri="{BB962C8B-B14F-4D97-AF65-F5344CB8AC3E}">
        <p14:creationId xmlns:p14="http://schemas.microsoft.com/office/powerpoint/2010/main" val="2997978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6" name="Picture 15" descr="Slate-V2-HD-pano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883" y="547807"/>
            <a:ext cx="10141799" cy="3816806"/>
          </a:xfrm>
          <a:prstGeom prst="rect">
            <a:avLst/>
          </a:prstGeom>
        </p:spPr>
      </p:pic>
      <p:sp>
        <p:nvSpPr>
          <p:cNvPr id="2" name="Title 1"/>
          <p:cNvSpPr>
            <a:spLocks noGrp="1"/>
          </p:cNvSpPr>
          <p:nvPr>
            <p:ph type="title"/>
          </p:nvPr>
        </p:nvSpPr>
        <p:spPr>
          <a:xfrm>
            <a:off x="913806" y="4565255"/>
            <a:ext cx="10355326" cy="543472"/>
          </a:xfrm>
        </p:spPr>
        <p:txBody>
          <a:bodyPr anchor="b">
            <a:normAutofit/>
          </a:bodyPr>
          <a:lstStyle>
            <a:lvl1pPr algn="ct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69349" y="695009"/>
            <a:ext cx="9845346" cy="3525671"/>
          </a:xfrm>
          <a:effectLst>
            <a:outerShdw blurRad="38100" dist="25400" dir="4440000">
              <a:srgbClr val="000000">
                <a:alpha val="36000"/>
              </a:srgbClr>
            </a:outerShdw>
          </a:effectLst>
        </p:spPr>
        <p:txBody>
          <a:bodyPr anchor="t">
            <a:normAutofit/>
          </a:bodyPr>
          <a:lstStyle>
            <a:lvl1pPr marL="0" indent="0" algn="ctr">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5" y="5108728"/>
            <a:ext cx="10353762" cy="682472"/>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CB81106-2E66-42E4-B5C3-BBD0C785FC6C}" type="datetimeFigureOut">
              <a:rPr lang="en-IN" smtClean="0"/>
              <a:t>20-03-2025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E1AE387-2076-4A38-AC05-B7760D9D1D21}" type="slidenum">
              <a:rPr lang="en-IN" smtClean="0"/>
              <a:t>‹#›</a:t>
            </a:fld>
            <a:endParaRPr lang="en-IN"/>
          </a:p>
        </p:txBody>
      </p:sp>
    </p:spTree>
    <p:extLst>
      <p:ext uri="{BB962C8B-B14F-4D97-AF65-F5344CB8AC3E}">
        <p14:creationId xmlns:p14="http://schemas.microsoft.com/office/powerpoint/2010/main" val="36952493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8437"/>
            <a:ext cx="10353762" cy="3534344"/>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4" y="4295180"/>
            <a:ext cx="10353763" cy="150182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CB81106-2E66-42E4-B5C3-BBD0C785FC6C}" type="datetimeFigureOut">
              <a:rPr lang="en-IN" smtClean="0"/>
              <a:t>20-03-2025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E1AE387-2076-4A38-AC05-B7760D9D1D21}" type="slidenum">
              <a:rPr lang="en-IN" smtClean="0"/>
              <a:t>‹#›</a:t>
            </a:fld>
            <a:endParaRPr lang="en-IN"/>
          </a:p>
        </p:txBody>
      </p:sp>
    </p:spTree>
    <p:extLst>
      <p:ext uri="{BB962C8B-B14F-4D97-AF65-F5344CB8AC3E}">
        <p14:creationId xmlns:p14="http://schemas.microsoft.com/office/powerpoint/2010/main" val="8724969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532749"/>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94" y="4304353"/>
            <a:ext cx="10353763" cy="1489496"/>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CB81106-2E66-42E4-B5C3-BBD0C785FC6C}" type="datetimeFigureOut">
              <a:rPr lang="en-IN" smtClean="0"/>
              <a:t>20-03-2025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E1AE387-2076-4A38-AC05-B7760D9D1D21}" type="slidenum">
              <a:rPr lang="en-IN" smtClean="0"/>
              <a:t>‹#›</a:t>
            </a:fld>
            <a:endParaRPr lang="en-IN"/>
          </a:p>
        </p:txBody>
      </p:sp>
      <p:sp>
        <p:nvSpPr>
          <p:cNvPr id="11" name="TextBox 10"/>
          <p:cNvSpPr txBox="1"/>
          <p:nvPr/>
        </p:nvSpPr>
        <p:spPr>
          <a:xfrm>
            <a:off x="990600" y="88479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504716" y="292825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60377297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794" y="2126942"/>
            <a:ext cx="10353763"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84" y="4650556"/>
            <a:ext cx="10352199"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CB81106-2E66-42E4-B5C3-BBD0C785FC6C}" type="datetimeFigureOut">
              <a:rPr lang="en-IN" smtClean="0"/>
              <a:t>20-03-2025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E1AE387-2076-4A38-AC05-B7760D9D1D21}" type="slidenum">
              <a:rPr lang="en-IN" smtClean="0"/>
              <a:t>‹#›</a:t>
            </a:fld>
            <a:endParaRPr lang="en-IN"/>
          </a:p>
        </p:txBody>
      </p:sp>
    </p:spTree>
    <p:extLst>
      <p:ext uri="{BB962C8B-B14F-4D97-AF65-F5344CB8AC3E}">
        <p14:creationId xmlns:p14="http://schemas.microsoft.com/office/powerpoint/2010/main" val="227835485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5" y="609600"/>
            <a:ext cx="10353762" cy="970450"/>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5"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95" y="2571750"/>
            <a:ext cx="3300984" cy="321945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46711"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1435" y="2571750"/>
            <a:ext cx="3300984" cy="321945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66572"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66572" y="2571750"/>
            <a:ext cx="3300984" cy="321945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9CB81106-2E66-42E4-B5C3-BBD0C785FC6C}" type="datetimeFigureOut">
              <a:rPr lang="en-IN" smtClean="0"/>
              <a:t>20-03-2025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3E1AE387-2076-4A38-AC05-B7760D9D1D21}" type="slidenum">
              <a:rPr lang="en-IN" smtClean="0"/>
              <a:t>‹#›</a:t>
            </a:fld>
            <a:endParaRPr lang="en-IN"/>
          </a:p>
        </p:txBody>
      </p:sp>
    </p:spTree>
    <p:extLst>
      <p:ext uri="{BB962C8B-B14F-4D97-AF65-F5344CB8AC3E}">
        <p14:creationId xmlns:p14="http://schemas.microsoft.com/office/powerpoint/2010/main" val="114360935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2" name="Picture 1" descr="Slate-V2-HD-3col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7962" y="1818214"/>
            <a:ext cx="3339972" cy="1847851"/>
          </a:xfrm>
          <a:prstGeom prst="rect">
            <a:avLst/>
          </a:prstGeom>
        </p:spPr>
      </p:pic>
      <p:pic>
        <p:nvPicPr>
          <p:cNvPr id="36" name="Picture 35" descr="Slate-V2-HD-3col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03800" y="1818214"/>
            <a:ext cx="3339972" cy="1847851"/>
          </a:xfrm>
          <a:prstGeom prst="rect">
            <a:avLst/>
          </a:prstGeom>
        </p:spPr>
      </p:pic>
      <p:pic>
        <p:nvPicPr>
          <p:cNvPr id="37" name="Picture 36" descr="Slate-V2-HD-3col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36051" y="1818214"/>
            <a:ext cx="3339972" cy="1847851"/>
          </a:xfrm>
          <a:prstGeom prst="rect">
            <a:avLst/>
          </a:prstGeom>
        </p:spPr>
      </p:pic>
      <p:sp>
        <p:nvSpPr>
          <p:cNvPr id="30" name="Title 1"/>
          <p:cNvSpPr>
            <a:spLocks noGrp="1"/>
          </p:cNvSpPr>
          <p:nvPr>
            <p:ph type="title"/>
          </p:nvPr>
        </p:nvSpPr>
        <p:spPr>
          <a:xfrm>
            <a:off x="913794" y="609600"/>
            <a:ext cx="10353763" cy="97045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018102" y="1938918"/>
            <a:ext cx="3092368" cy="160295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95" y="4480368"/>
            <a:ext cx="3300984" cy="1310833"/>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88"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45743" y="1939094"/>
            <a:ext cx="3092368" cy="160816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435" y="4480367"/>
            <a:ext cx="3300984" cy="1310833"/>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66697"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075698" y="1934432"/>
            <a:ext cx="3092368" cy="160729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66572" y="4480365"/>
            <a:ext cx="3300984" cy="131083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9CB81106-2E66-42E4-B5C3-BBD0C785FC6C}" type="datetimeFigureOut">
              <a:rPr lang="en-IN" smtClean="0"/>
              <a:t>20-03-2025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3E1AE387-2076-4A38-AC05-B7760D9D1D21}" type="slidenum">
              <a:rPr lang="en-IN" smtClean="0"/>
              <a:t>‹#›</a:t>
            </a:fld>
            <a:endParaRPr lang="en-IN"/>
          </a:p>
        </p:txBody>
      </p:sp>
    </p:spTree>
    <p:extLst>
      <p:ext uri="{BB962C8B-B14F-4D97-AF65-F5344CB8AC3E}">
        <p14:creationId xmlns:p14="http://schemas.microsoft.com/office/powerpoint/2010/main" val="330717826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CB81106-2E66-42E4-B5C3-BBD0C785FC6C}" type="datetimeFigureOut">
              <a:rPr lang="en-IN" smtClean="0"/>
              <a:t>20-03-2025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E1AE387-2076-4A38-AC05-B7760D9D1D21}" type="slidenum">
              <a:rPr lang="en-IN" smtClean="0"/>
              <a:t>‹#›</a:t>
            </a:fld>
            <a:endParaRPr lang="en-IN"/>
          </a:p>
        </p:txBody>
      </p:sp>
    </p:spTree>
    <p:extLst>
      <p:ext uri="{BB962C8B-B14F-4D97-AF65-F5344CB8AC3E}">
        <p14:creationId xmlns:p14="http://schemas.microsoft.com/office/powerpoint/2010/main" val="214581243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83068" y="609599"/>
            <a:ext cx="2284487" cy="518160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913796" y="609599"/>
            <a:ext cx="7916872" cy="5181601"/>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CB81106-2E66-42E4-B5C3-BBD0C785FC6C}" type="datetimeFigureOut">
              <a:rPr lang="en-IN" smtClean="0"/>
              <a:t>20-03-2025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E1AE387-2076-4A38-AC05-B7760D9D1D21}" type="slidenum">
              <a:rPr lang="en-IN" smtClean="0"/>
              <a:t>‹#›</a:t>
            </a:fld>
            <a:endParaRPr lang="en-IN"/>
          </a:p>
        </p:txBody>
      </p:sp>
    </p:spTree>
    <p:extLst>
      <p:ext uri="{BB962C8B-B14F-4D97-AF65-F5344CB8AC3E}">
        <p14:creationId xmlns:p14="http://schemas.microsoft.com/office/powerpoint/2010/main" val="4319335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2" cy="970450"/>
          </a:xfrm>
          <a:prstGeom prst="rect">
            <a:avLst/>
          </a:prstGeom>
          <a:effectLst>
            <a:outerShdw blurRad="25400" dir="17880000">
              <a:srgbClr val="000000">
                <a:alpha val="46000"/>
              </a:srgbClr>
            </a:outerShdw>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1732449"/>
            <a:ext cx="10353762" cy="4058751"/>
          </a:xfrm>
          <a:prstGeom prst="rect">
            <a:avLst/>
          </a:prstGeom>
          <a:effectLst>
            <a:outerShdw blurRad="25400" dir="17880000">
              <a:srgbClr val="000000">
                <a:alpha val="46000"/>
              </a:srgbClr>
            </a:outerShdw>
          </a:effectLst>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lumMod val="95000"/>
                  </a:schemeClr>
                </a:solidFill>
                <a:effectLst>
                  <a:outerShdw blurRad="50800" dist="38100" dir="2700000" algn="tl" rotWithShape="0">
                    <a:schemeClr val="bg1">
                      <a:alpha val="43000"/>
                    </a:schemeClr>
                  </a:outerShdw>
                </a:effectLst>
              </a:defRPr>
            </a:lvl1pPr>
          </a:lstStyle>
          <a:p>
            <a:fld id="{9CB81106-2E66-42E4-B5C3-BBD0C785FC6C}" type="datetimeFigureOut">
              <a:rPr lang="en-IN" smtClean="0"/>
              <a:t>20-03-2025</a:t>
            </a:fld>
            <a:endParaRPr lang="en-IN"/>
          </a:p>
        </p:txBody>
      </p:sp>
      <p:sp>
        <p:nvSpPr>
          <p:cNvPr id="5" name="Footer Placeholder 4"/>
          <p:cNvSpPr>
            <a:spLocks noGrp="1"/>
          </p:cNvSpPr>
          <p:nvPr>
            <p:ph type="ftr" sz="quarter" idx="3"/>
          </p:nvPr>
        </p:nvSpPr>
        <p:spPr>
          <a:xfrm>
            <a:off x="913795" y="5883275"/>
            <a:ext cx="6672865" cy="365125"/>
          </a:xfrm>
          <a:prstGeom prst="rect">
            <a:avLst/>
          </a:prstGeom>
        </p:spPr>
        <p:txBody>
          <a:bodyPr vert="horz" lIns="91440" tIns="45720" rIns="91440" bIns="45720" rtlCol="0" anchor="ctr"/>
          <a:lstStyle>
            <a:lvl1pPr algn="l">
              <a:defRPr sz="1000">
                <a:solidFill>
                  <a:schemeClr val="tx1">
                    <a:lumMod val="95000"/>
                  </a:schemeClr>
                </a:solidFill>
                <a:effectLst>
                  <a:outerShdw blurRad="50800" dist="38100" dir="2700000" algn="tl" rotWithShape="0">
                    <a:schemeClr val="bg1">
                      <a:alpha val="43000"/>
                    </a:schemeClr>
                  </a:outerShdw>
                </a:effectLst>
              </a:defRPr>
            </a:lvl1pPr>
          </a:lstStyle>
          <a:p>
            <a:endParaRPr lang="en-IN"/>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lumMod val="95000"/>
                  </a:schemeClr>
                </a:solidFill>
                <a:effectLst>
                  <a:outerShdw blurRad="50800" dist="38100" dir="2700000" algn="tl" rotWithShape="0">
                    <a:schemeClr val="bg1">
                      <a:alpha val="43000"/>
                    </a:schemeClr>
                  </a:outerShdw>
                </a:effectLst>
              </a:defRPr>
            </a:lvl1pPr>
          </a:lstStyle>
          <a:p>
            <a:fld id="{3E1AE387-2076-4A38-AC05-B7760D9D1D21}" type="slidenum">
              <a:rPr lang="en-IN" smtClean="0"/>
              <a:t>‹#›</a:t>
            </a:fld>
            <a:endParaRPr lang="en-IN"/>
          </a:p>
        </p:txBody>
      </p:sp>
    </p:spTree>
    <p:extLst>
      <p:ext uri="{BB962C8B-B14F-4D97-AF65-F5344CB8AC3E}">
        <p14:creationId xmlns:p14="http://schemas.microsoft.com/office/powerpoint/2010/main" val="2543971118"/>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457200" rtl="0" eaLnBrk="1" latinLnBrk="0" hangingPunct="1">
        <a:spcBef>
          <a:spcPct val="0"/>
        </a:spcBef>
        <a:buNone/>
        <a:defRPr sz="4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06000" algn="l" defTabSz="457200" rtl="0" eaLnBrk="1" latinLnBrk="0" hangingPunct="1">
        <a:spcBef>
          <a:spcPct val="20000"/>
        </a:spcBef>
        <a:spcAft>
          <a:spcPts val="600"/>
        </a:spcAft>
        <a:buClr>
          <a:schemeClr val="tx2"/>
        </a:buClr>
        <a:buSzPct val="70000"/>
        <a:buFont typeface="Wingdings 2" charset="2"/>
        <a:buChar char=""/>
        <a:defRPr sz="2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1pPr>
      <a:lvl2pPr marL="720000" indent="-270000" algn="l" defTabSz="457200" rtl="0" eaLnBrk="1" latinLnBrk="0" hangingPunct="1">
        <a:spcBef>
          <a:spcPct val="20000"/>
        </a:spcBef>
        <a:spcAft>
          <a:spcPts val="600"/>
        </a:spcAft>
        <a:buClr>
          <a:schemeClr val="tx2"/>
        </a:buClr>
        <a:buSzPct val="70000"/>
        <a:buFont typeface="Wingdings 2" charset="2"/>
        <a:buChar char=""/>
        <a:defRPr sz="18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2pPr>
      <a:lvl3pPr marL="1026000" indent="-216000" algn="l" defTabSz="457200" rtl="0" eaLnBrk="1" latinLnBrk="0" hangingPunct="1">
        <a:spcBef>
          <a:spcPct val="20000"/>
        </a:spcBef>
        <a:spcAft>
          <a:spcPts val="600"/>
        </a:spcAft>
        <a:buClr>
          <a:schemeClr val="tx2"/>
        </a:buClr>
        <a:buSzPct val="70000"/>
        <a:buFont typeface="Wingdings 2" charset="2"/>
        <a:buChar char=""/>
        <a:defRPr sz="1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3pPr>
      <a:lvl4pPr marL="1386000" indent="-2160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4pPr>
      <a:lvl5pPr marL="1674000" indent="-2160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5pPr>
      <a:lvl6pPr marL="20146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6pPr>
      <a:lvl7pPr marL="24018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7pPr>
      <a:lvl8pPr marL="27890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8pPr>
      <a:lvl9pPr marL="31062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mailto:setudoshi121@gmail.com"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02B9DF-5F5E-D3E0-7779-725DC9181FF8}"/>
              </a:ext>
            </a:extLst>
          </p:cNvPr>
          <p:cNvSpPr>
            <a:spLocks noGrp="1"/>
          </p:cNvSpPr>
          <p:nvPr>
            <p:ph type="ctrTitle"/>
          </p:nvPr>
        </p:nvSpPr>
        <p:spPr/>
        <p:txBody>
          <a:bodyPr>
            <a:noAutofit/>
          </a:bodyPr>
          <a:lstStyle/>
          <a:p>
            <a:r>
              <a:rPr lang="en-US" sz="3200" dirty="0"/>
              <a:t>EXPLORING THE INFLUENCE OF WORK-LIFE BALANCE ON JOB SATISFACTION AND EMPLOYEE RETENTION</a:t>
            </a:r>
            <a:endParaRPr lang="en-IN" sz="3200" dirty="0"/>
          </a:p>
        </p:txBody>
      </p:sp>
      <p:sp>
        <p:nvSpPr>
          <p:cNvPr id="3" name="Subtitle 2">
            <a:extLst>
              <a:ext uri="{FF2B5EF4-FFF2-40B4-BE49-F238E27FC236}">
                <a16:creationId xmlns:a16="http://schemas.microsoft.com/office/drawing/2014/main" id="{E6A7D1B2-C673-C45E-5A1B-3BE36734C6B1}"/>
              </a:ext>
            </a:extLst>
          </p:cNvPr>
          <p:cNvSpPr>
            <a:spLocks noGrp="1"/>
          </p:cNvSpPr>
          <p:nvPr>
            <p:ph type="subTitle" idx="1"/>
          </p:nvPr>
        </p:nvSpPr>
        <p:spPr>
          <a:xfrm>
            <a:off x="7559039" y="5274739"/>
            <a:ext cx="4486127" cy="1430861"/>
          </a:xfrm>
        </p:spPr>
        <p:txBody>
          <a:bodyPr>
            <a:normAutofit/>
          </a:bodyPr>
          <a:lstStyle/>
          <a:p>
            <a:pPr algn="r">
              <a:lnSpc>
                <a:spcPct val="150000"/>
              </a:lnSpc>
              <a:spcAft>
                <a:spcPts val="800"/>
              </a:spcAft>
              <a:buNone/>
            </a:pPr>
            <a:r>
              <a:rPr lang="en-IN" sz="1200" b="1" kern="100" dirty="0">
                <a:effectLst/>
                <a:latin typeface="Times New Roman" panose="02020603050405020304" pitchFamily="18" charset="0"/>
                <a:ea typeface="Calibri" panose="020F0502020204030204" pitchFamily="34" charset="0"/>
              </a:rPr>
              <a:t>Doshi Setu Swapnilkumar</a:t>
            </a:r>
            <a:r>
              <a:rPr lang="en-IN" sz="1200" b="1" kern="100" baseline="30000" dirty="0">
                <a:effectLst/>
                <a:latin typeface="Times New Roman" panose="02020603050405020304" pitchFamily="18" charset="0"/>
                <a:ea typeface="Calibri" panose="020F0502020204030204" pitchFamily="34" charset="0"/>
              </a:rPr>
              <a:t>1</a:t>
            </a:r>
            <a:r>
              <a:rPr lang="en-IN" sz="1200" b="1" kern="100" dirty="0">
                <a:effectLst/>
                <a:latin typeface="Times New Roman" panose="02020603050405020304" pitchFamily="18" charset="0"/>
                <a:ea typeface="Calibri" panose="020F0502020204030204" pitchFamily="34" charset="0"/>
              </a:rPr>
              <a:t>, Dr Anand Joshi</a:t>
            </a:r>
            <a:r>
              <a:rPr lang="en-IN" sz="1200" b="1" kern="100" baseline="30000" dirty="0">
                <a:effectLst/>
                <a:latin typeface="Times New Roman" panose="02020603050405020304" pitchFamily="18" charset="0"/>
                <a:ea typeface="Calibri" panose="020F0502020204030204" pitchFamily="34" charset="0"/>
              </a:rPr>
              <a:t>2</a:t>
            </a:r>
          </a:p>
          <a:p>
            <a:pPr algn="r">
              <a:lnSpc>
                <a:spcPct val="150000"/>
              </a:lnSpc>
              <a:spcAft>
                <a:spcPts val="800"/>
              </a:spcAft>
              <a:buNone/>
            </a:pPr>
            <a:r>
              <a:rPr lang="en-US" sz="1200" kern="100" baseline="30000" dirty="0">
                <a:effectLst/>
                <a:latin typeface="Times New Roman" panose="02020603050405020304" pitchFamily="18" charset="0"/>
                <a:ea typeface="Calibri" panose="020F0502020204030204" pitchFamily="34" charset="0"/>
              </a:rPr>
              <a:t>1</a:t>
            </a:r>
            <a:r>
              <a:rPr lang="en-US" sz="1200" kern="100" dirty="0">
                <a:effectLst/>
                <a:latin typeface="Times New Roman" panose="02020603050405020304" pitchFamily="18" charset="0"/>
                <a:ea typeface="Calibri" panose="020F0502020204030204" pitchFamily="34" charset="0"/>
              </a:rPr>
              <a:t>Research Scholar, Management , </a:t>
            </a:r>
            <a:r>
              <a:rPr lang="en-US" sz="1200" u="sng" kern="100" dirty="0">
                <a:solidFill>
                  <a:srgbClr val="0563C1"/>
                </a:solidFill>
                <a:effectLst/>
                <a:latin typeface="Times New Roman" panose="02020603050405020304" pitchFamily="18" charset="0"/>
                <a:ea typeface="Calibri" panose="020F0502020204030204" pitchFamily="34" charset="0"/>
                <a:hlinkClick r:id="rId2"/>
              </a:rPr>
              <a:t>setudoshi121@gmail.com</a:t>
            </a:r>
            <a:endParaRPr lang="en-IN" sz="1200" kern="100" dirty="0">
              <a:effectLst/>
              <a:latin typeface="Times New Roman" panose="02020603050405020304" pitchFamily="18" charset="0"/>
              <a:ea typeface="Calibri" panose="020F0502020204030204" pitchFamily="34" charset="0"/>
            </a:endParaRPr>
          </a:p>
          <a:p>
            <a:pPr algn="r">
              <a:lnSpc>
                <a:spcPct val="150000"/>
              </a:lnSpc>
              <a:spcAft>
                <a:spcPts val="800"/>
              </a:spcAft>
            </a:pPr>
            <a:r>
              <a:rPr lang="en-US" sz="1200" kern="100" baseline="30000" dirty="0">
                <a:effectLst/>
                <a:latin typeface="Times New Roman" panose="02020603050405020304" pitchFamily="18" charset="0"/>
                <a:ea typeface="Calibri" panose="020F0502020204030204" pitchFamily="34" charset="0"/>
              </a:rPr>
              <a:t>2</a:t>
            </a:r>
            <a:r>
              <a:rPr lang="en-US" sz="1200" kern="100" dirty="0">
                <a:effectLst/>
                <a:latin typeface="Times New Roman" panose="02020603050405020304" pitchFamily="18" charset="0"/>
                <a:ea typeface="Calibri" panose="020F0502020204030204" pitchFamily="34" charset="0"/>
              </a:rPr>
              <a:t>PhD in Management, RK University, Rajkot, Gujarat</a:t>
            </a:r>
            <a:endParaRPr lang="en-IN" sz="1200" kern="100" dirty="0">
              <a:effectLst/>
              <a:latin typeface="Times New Roman" panose="02020603050405020304" pitchFamily="18" charset="0"/>
              <a:ea typeface="Calibri" panose="020F0502020204030204" pitchFamily="34" charset="0"/>
            </a:endParaRPr>
          </a:p>
          <a:p>
            <a:pPr algn="r"/>
            <a:endParaRPr lang="en-IN" dirty="0"/>
          </a:p>
        </p:txBody>
      </p:sp>
    </p:spTree>
    <p:extLst>
      <p:ext uri="{BB962C8B-B14F-4D97-AF65-F5344CB8AC3E}">
        <p14:creationId xmlns:p14="http://schemas.microsoft.com/office/powerpoint/2010/main" val="12696465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82E8F8-517E-DF9A-AE3A-CACFC5FA665C}"/>
              </a:ext>
            </a:extLst>
          </p:cNvPr>
          <p:cNvSpPr>
            <a:spLocks noGrp="1"/>
          </p:cNvSpPr>
          <p:nvPr>
            <p:ph type="title"/>
          </p:nvPr>
        </p:nvSpPr>
        <p:spPr/>
        <p:txBody>
          <a:bodyPr/>
          <a:lstStyle/>
          <a:p>
            <a:r>
              <a:rPr lang="en-US" dirty="0"/>
              <a:t>ABSTRACT</a:t>
            </a:r>
            <a:endParaRPr lang="en-IN" dirty="0"/>
          </a:p>
        </p:txBody>
      </p:sp>
      <p:sp>
        <p:nvSpPr>
          <p:cNvPr id="3" name="Content Placeholder 2">
            <a:extLst>
              <a:ext uri="{FF2B5EF4-FFF2-40B4-BE49-F238E27FC236}">
                <a16:creationId xmlns:a16="http://schemas.microsoft.com/office/drawing/2014/main" id="{6DA58AC8-7353-AF3D-A65F-DEAB50866AD5}"/>
              </a:ext>
            </a:extLst>
          </p:cNvPr>
          <p:cNvSpPr>
            <a:spLocks noGrp="1"/>
          </p:cNvSpPr>
          <p:nvPr>
            <p:ph idx="1"/>
          </p:nvPr>
        </p:nvSpPr>
        <p:spPr>
          <a:xfrm>
            <a:off x="913795" y="1732449"/>
            <a:ext cx="10353762" cy="4531191"/>
          </a:xfrm>
        </p:spPr>
        <p:txBody>
          <a:bodyPr>
            <a:normAutofit/>
          </a:bodyPr>
          <a:lstStyle/>
          <a:p>
            <a:pPr marL="36900" indent="0" algn="just">
              <a:lnSpc>
                <a:spcPct val="150000"/>
              </a:lnSpc>
              <a:buNone/>
            </a:pPr>
            <a:r>
              <a:rPr lang="en-US" sz="1800" dirty="0"/>
              <a:t>In today's quick-moving workplace, the preservation of healthy work-life balance is emerging as a cornerstone of individual well-being and organizational success. This study is aimed at assessing the effects of work-life balance on the job satisfaction and retention of millennial employees in India. A quantitative methodology was used for the study, and data was collected from the respondents through an online structured survey of 200 respondents. Many tested assessment tools were used to measure the three key variables, namely employee retention, job satisfaction, and work-life balance. In order to test these correlations between the variables, we used regression analysis on all data that we showed was both valid and reliable. Balance work-life has greater relevance for job satisfaction than for employee retention, according to the findings. Overall, this research emphasizes the significance of creating a good workplace, as work-life balance relates to job satisfaction concerning employee retention. </a:t>
            </a:r>
            <a:endParaRPr lang="en-IN" sz="1800" dirty="0"/>
          </a:p>
        </p:txBody>
      </p:sp>
    </p:spTree>
    <p:extLst>
      <p:ext uri="{BB962C8B-B14F-4D97-AF65-F5344CB8AC3E}">
        <p14:creationId xmlns:p14="http://schemas.microsoft.com/office/powerpoint/2010/main" val="11615255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9929D9-A62D-E099-9AC7-EFD5C8F43699}"/>
              </a:ext>
            </a:extLst>
          </p:cNvPr>
          <p:cNvSpPr>
            <a:spLocks noGrp="1"/>
          </p:cNvSpPr>
          <p:nvPr>
            <p:ph type="title"/>
          </p:nvPr>
        </p:nvSpPr>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id="{93C3E096-CAE6-72DE-3A9E-9B1D1212F6DC}"/>
              </a:ext>
            </a:extLst>
          </p:cNvPr>
          <p:cNvSpPr>
            <a:spLocks noGrp="1"/>
          </p:cNvSpPr>
          <p:nvPr>
            <p:ph idx="1"/>
          </p:nvPr>
        </p:nvSpPr>
        <p:spPr>
          <a:xfrm>
            <a:off x="913795" y="1732449"/>
            <a:ext cx="10353762" cy="4211151"/>
          </a:xfrm>
        </p:spPr>
        <p:txBody>
          <a:bodyPr/>
          <a:lstStyle/>
          <a:p>
            <a:r>
              <a:rPr lang="en-IN" sz="1800" dirty="0">
                <a:effectLst/>
                <a:latin typeface="Times New Roman" panose="02020603050405020304" pitchFamily="18" charset="0"/>
                <a:ea typeface="Calibri" panose="020F0502020204030204" pitchFamily="34" charset="0"/>
              </a:rPr>
              <a:t>Today's hectic and competitive business environment makes it nearly impossible to find ways of merging work with personal commitments. </a:t>
            </a:r>
          </a:p>
          <a:p>
            <a:r>
              <a:rPr lang="en-IN" sz="1800" dirty="0">
                <a:effectLst/>
                <a:latin typeface="Times New Roman" panose="02020603050405020304" pitchFamily="18" charset="0"/>
                <a:ea typeface="Calibri" panose="020F0502020204030204" pitchFamily="34" charset="0"/>
              </a:rPr>
              <a:t>One of the elements that directly affects an employee's degree of job satisfaction is work-life balance.</a:t>
            </a:r>
          </a:p>
          <a:p>
            <a:r>
              <a:rPr lang="en-IN" sz="1800" dirty="0">
                <a:effectLst/>
                <a:latin typeface="Times New Roman" panose="02020603050405020304" pitchFamily="18" charset="0"/>
                <a:ea typeface="Calibri" panose="020F0502020204030204" pitchFamily="34" charset="0"/>
              </a:rPr>
              <a:t>Employees that have a poor work-life balance are less dedicated to their jobs and experience stress, low morale, and discontent. </a:t>
            </a:r>
          </a:p>
          <a:p>
            <a:r>
              <a:rPr lang="en-IN" sz="1800" dirty="0">
                <a:effectLst/>
                <a:latin typeface="Times New Roman" panose="02020603050405020304" pitchFamily="18" charset="0"/>
                <a:ea typeface="Calibri" panose="020F0502020204030204" pitchFamily="34" charset="0"/>
              </a:rPr>
              <a:t>Organizations that are eager to have a trained and stable workforce are very concerned about employee retention.</a:t>
            </a:r>
          </a:p>
          <a:p>
            <a:r>
              <a:rPr lang="en-IN" sz="1800" dirty="0">
                <a:effectLst/>
                <a:latin typeface="Times New Roman" panose="02020603050405020304" pitchFamily="18" charset="0"/>
                <a:ea typeface="Calibri" panose="020F0502020204030204" pitchFamily="34" charset="0"/>
              </a:rPr>
              <a:t>Work-life balance efforts, such as paid leave policies, career development programs, and mental health assistance, helps in retaining employees in an organization since a friendly work environment may better support its staff. </a:t>
            </a:r>
          </a:p>
          <a:p>
            <a:r>
              <a:rPr lang="en-IN" sz="1800" dirty="0">
                <a:effectLst/>
                <a:latin typeface="Times New Roman" panose="02020603050405020304" pitchFamily="18" charset="0"/>
                <a:ea typeface="Calibri" panose="020F0502020204030204" pitchFamily="34" charset="0"/>
              </a:rPr>
              <a:t>Employees who work in a balanced environment where their work-life concerns are taken seriously and handled well will stick with their company. </a:t>
            </a:r>
            <a:endParaRPr lang="en-IN" dirty="0"/>
          </a:p>
        </p:txBody>
      </p:sp>
    </p:spTree>
    <p:extLst>
      <p:ext uri="{BB962C8B-B14F-4D97-AF65-F5344CB8AC3E}">
        <p14:creationId xmlns:p14="http://schemas.microsoft.com/office/powerpoint/2010/main" val="33921623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88914A-D0D7-3091-9A0F-526A7BB036D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0A0949D-FAEE-652E-4897-205BE10946AD}"/>
              </a:ext>
            </a:extLst>
          </p:cNvPr>
          <p:cNvSpPr>
            <a:spLocks noGrp="1"/>
          </p:cNvSpPr>
          <p:nvPr>
            <p:ph type="title"/>
          </p:nvPr>
        </p:nvSpPr>
        <p:spPr/>
        <p:txBody>
          <a:bodyPr/>
          <a:lstStyle/>
          <a:p>
            <a:r>
              <a:rPr lang="en-US" dirty="0"/>
              <a:t>LITERATURE REVIEW</a:t>
            </a:r>
            <a:endParaRPr lang="en-IN" dirty="0"/>
          </a:p>
        </p:txBody>
      </p:sp>
      <p:sp>
        <p:nvSpPr>
          <p:cNvPr id="3" name="Content Placeholder 2">
            <a:extLst>
              <a:ext uri="{FF2B5EF4-FFF2-40B4-BE49-F238E27FC236}">
                <a16:creationId xmlns:a16="http://schemas.microsoft.com/office/drawing/2014/main" id="{4A9D8213-1709-5D00-7B5A-102527D9EFBA}"/>
              </a:ext>
            </a:extLst>
          </p:cNvPr>
          <p:cNvSpPr>
            <a:spLocks noGrp="1"/>
          </p:cNvSpPr>
          <p:nvPr>
            <p:ph idx="1"/>
          </p:nvPr>
        </p:nvSpPr>
        <p:spPr>
          <a:xfrm>
            <a:off x="913795" y="1732449"/>
            <a:ext cx="10353762" cy="4348311"/>
          </a:xfrm>
        </p:spPr>
        <p:txBody>
          <a:bodyPr>
            <a:normAutofit fontScale="85000" lnSpcReduction="10000"/>
          </a:bodyPr>
          <a:lstStyle/>
          <a:p>
            <a:pPr>
              <a:lnSpc>
                <a:spcPct val="150000"/>
              </a:lnSpc>
            </a:pPr>
            <a:r>
              <a:rPr lang="en-IN" sz="1800" b="1" dirty="0">
                <a:effectLst/>
                <a:latin typeface="Times New Roman" panose="02020603050405020304" pitchFamily="18" charset="0"/>
                <a:ea typeface="Calibri" panose="020F0502020204030204" pitchFamily="34" charset="0"/>
              </a:rPr>
              <a:t>Puspitasari (2023) </a:t>
            </a:r>
            <a:r>
              <a:rPr lang="en-IN" sz="1800" dirty="0">
                <a:effectLst/>
                <a:latin typeface="Times New Roman" panose="02020603050405020304" pitchFamily="18" charset="0"/>
                <a:ea typeface="Calibri" panose="020F0502020204030204" pitchFamily="34" charset="0"/>
              </a:rPr>
              <a:t>examines the potential effects of pay and work-life balance on PT Sandang Asia Maju Abadi Semarang's employee retention rate using job satisfaction. One hundred Likert scale questionnaires were used to collect data, and these questionnaires were then subjected to Partial Least Squares tests to ensure their validity and reliability. </a:t>
            </a:r>
          </a:p>
          <a:p>
            <a:pPr>
              <a:lnSpc>
                <a:spcPct val="150000"/>
              </a:lnSpc>
            </a:pPr>
            <a:r>
              <a:rPr lang="en-IN" sz="1800" b="1" dirty="0">
                <a:effectLst/>
                <a:latin typeface="Times New Roman" panose="02020603050405020304" pitchFamily="18" charset="0"/>
                <a:ea typeface="Calibri" panose="020F0502020204030204" pitchFamily="34" charset="0"/>
              </a:rPr>
              <a:t>Islam and Reaz (2022) </a:t>
            </a:r>
            <a:r>
              <a:rPr lang="en-IN" sz="1800" dirty="0">
                <a:effectLst/>
                <a:latin typeface="Times New Roman" panose="02020603050405020304" pitchFamily="18" charset="0"/>
                <a:ea typeface="Calibri" panose="020F0502020204030204" pitchFamily="34" charset="0"/>
              </a:rPr>
              <a:t>In the setting of small private enterprises in Bangladesh, a South Asian economy that is expanding quickly, the study examined the effects of work-life balance (WLB) on the retention of Generation Y (Gen Y) employees. </a:t>
            </a:r>
          </a:p>
          <a:p>
            <a:pPr>
              <a:lnSpc>
                <a:spcPct val="150000"/>
              </a:lnSpc>
            </a:pPr>
            <a:r>
              <a:rPr lang="en-IN" sz="1800" b="1" dirty="0">
                <a:effectLst/>
                <a:latin typeface="Times New Roman" panose="02020603050405020304" pitchFamily="18" charset="0"/>
                <a:ea typeface="Calibri" panose="020F0502020204030204" pitchFamily="34" charset="0"/>
              </a:rPr>
              <a:t>Nawaz and Tahir (2021) </a:t>
            </a:r>
            <a:r>
              <a:rPr lang="en-IN" sz="1800" dirty="0">
                <a:effectLst/>
                <a:latin typeface="Times New Roman" panose="02020603050405020304" pitchFamily="18" charset="0"/>
                <a:ea typeface="Calibri" panose="020F0502020204030204" pitchFamily="34" charset="0"/>
              </a:rPr>
              <a:t>examined how important work-life balance is to Emirati women's lives and how it affects their retention and job satisfaction. The researchers came to the conclusion that, similar to their counterparts in the West, women in the United Arab Emirates have significant challenges in balancing work and family life, particularly when employed in the private sector. </a:t>
            </a:r>
          </a:p>
          <a:p>
            <a:pPr>
              <a:lnSpc>
                <a:spcPct val="150000"/>
              </a:lnSpc>
            </a:pPr>
            <a:r>
              <a:rPr lang="en-IN" sz="1800" b="1" dirty="0">
                <a:effectLst/>
                <a:latin typeface="Times New Roman" panose="02020603050405020304" pitchFamily="18" charset="0"/>
                <a:ea typeface="Calibri" panose="020F0502020204030204" pitchFamily="34" charset="0"/>
              </a:rPr>
              <a:t>Fahlevi (2024) </a:t>
            </a:r>
            <a:r>
              <a:rPr lang="en-IN" sz="1800" dirty="0">
                <a:effectLst/>
                <a:latin typeface="Times New Roman" panose="02020603050405020304" pitchFamily="18" charset="0"/>
                <a:ea typeface="Calibri" panose="020F0502020204030204" pitchFamily="34" charset="0"/>
              </a:rPr>
              <a:t>examined the potential effects of green work-life balance policies on staff retention and business sustainability performance in UK manufacturing companies. </a:t>
            </a:r>
            <a:endParaRPr lang="en-IN" dirty="0"/>
          </a:p>
        </p:txBody>
      </p:sp>
    </p:spTree>
    <p:extLst>
      <p:ext uri="{BB962C8B-B14F-4D97-AF65-F5344CB8AC3E}">
        <p14:creationId xmlns:p14="http://schemas.microsoft.com/office/powerpoint/2010/main" val="35242265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F99AA7-8C6C-BFD4-B4CA-1963A57D6CF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1F2C578-2C15-2CBB-C96B-49229A2B35EB}"/>
              </a:ext>
            </a:extLst>
          </p:cNvPr>
          <p:cNvSpPr>
            <a:spLocks noGrp="1"/>
          </p:cNvSpPr>
          <p:nvPr>
            <p:ph type="title"/>
          </p:nvPr>
        </p:nvSpPr>
        <p:spPr/>
        <p:txBody>
          <a:bodyPr/>
          <a:lstStyle/>
          <a:p>
            <a:r>
              <a:rPr lang="en-US" dirty="0"/>
              <a:t>RESEARCH METHODOLOGY</a:t>
            </a:r>
            <a:endParaRPr lang="en-IN" dirty="0"/>
          </a:p>
        </p:txBody>
      </p:sp>
      <p:sp>
        <p:nvSpPr>
          <p:cNvPr id="3" name="Content Placeholder 2">
            <a:extLst>
              <a:ext uri="{FF2B5EF4-FFF2-40B4-BE49-F238E27FC236}">
                <a16:creationId xmlns:a16="http://schemas.microsoft.com/office/drawing/2014/main" id="{EDAC9D4A-DAF8-C3EB-E73B-172751B95C8B}"/>
              </a:ext>
            </a:extLst>
          </p:cNvPr>
          <p:cNvSpPr>
            <a:spLocks noGrp="1"/>
          </p:cNvSpPr>
          <p:nvPr>
            <p:ph idx="1"/>
          </p:nvPr>
        </p:nvSpPr>
        <p:spPr>
          <a:xfrm>
            <a:off x="913795" y="1732449"/>
            <a:ext cx="10353762" cy="4348311"/>
          </a:xfrm>
        </p:spPr>
        <p:txBody>
          <a:bodyPr>
            <a:normAutofit/>
          </a:bodyPr>
          <a:lstStyle/>
          <a:p>
            <a:pPr>
              <a:lnSpc>
                <a:spcPct val="150000"/>
              </a:lnSpc>
            </a:pPr>
            <a:r>
              <a:rPr lang="en-IN" sz="1800" dirty="0">
                <a:effectLst/>
                <a:latin typeface="Times New Roman" panose="02020603050405020304" pitchFamily="18" charset="0"/>
                <a:ea typeface="Calibri" panose="020F0502020204030204" pitchFamily="34" charset="0"/>
              </a:rPr>
              <a:t>The present study employs a quantitative research methodology and employs the survey method to examine work-life balance, job satisfaction, and employee retention among millennial employees in Indian cities. </a:t>
            </a:r>
          </a:p>
          <a:p>
            <a:pPr>
              <a:lnSpc>
                <a:spcPct val="150000"/>
              </a:lnSpc>
            </a:pPr>
            <a:r>
              <a:rPr lang="en-IN" sz="1800" dirty="0">
                <a:effectLst/>
                <a:latin typeface="Times New Roman" panose="02020603050405020304" pitchFamily="18" charset="0"/>
                <a:ea typeface="Calibri" panose="020F0502020204030204" pitchFamily="34" charset="0"/>
              </a:rPr>
              <a:t>200 employees were given online questionnaires to complete in order to gather data on these three important criteria. It involved 15 questions regarding retention, job happiness, and work-life balance. </a:t>
            </a:r>
          </a:p>
          <a:p>
            <a:pPr>
              <a:lnSpc>
                <a:spcPct val="150000"/>
              </a:lnSpc>
            </a:pPr>
            <a:r>
              <a:rPr lang="en-IN" sz="1800" dirty="0">
                <a:effectLst/>
                <a:latin typeface="Times New Roman" panose="02020603050405020304" pitchFamily="18" charset="0"/>
                <a:ea typeface="Calibri" panose="020F0502020204030204" pitchFamily="34" charset="0"/>
              </a:rPr>
              <a:t>The quantitative strategy was used for the research since it can gather numerical data that can be statistically examined. The survey approach was chosen because it provided an organized response from a large number of respondents, guaranteeing the consistency and dependability of data collecting. </a:t>
            </a:r>
          </a:p>
          <a:p>
            <a:pPr>
              <a:lnSpc>
                <a:spcPct val="150000"/>
              </a:lnSpc>
            </a:pPr>
            <a:r>
              <a:rPr lang="en-IN" sz="1800" dirty="0">
                <a:effectLst/>
                <a:latin typeface="Times New Roman" panose="02020603050405020304" pitchFamily="18" charset="0"/>
                <a:ea typeface="Calibri" panose="020F0502020204030204" pitchFamily="34" charset="0"/>
              </a:rPr>
              <a:t>A total of 200 employees were selected to form the sample for the study. </a:t>
            </a:r>
            <a:endParaRPr lang="en-IN" dirty="0"/>
          </a:p>
        </p:txBody>
      </p:sp>
    </p:spTree>
    <p:extLst>
      <p:ext uri="{BB962C8B-B14F-4D97-AF65-F5344CB8AC3E}">
        <p14:creationId xmlns:p14="http://schemas.microsoft.com/office/powerpoint/2010/main" val="30423135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44535F-13D7-1013-A83E-E74789529C9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784B69D-9257-2870-2B8E-AA7A94225E89}"/>
              </a:ext>
            </a:extLst>
          </p:cNvPr>
          <p:cNvSpPr>
            <a:spLocks noGrp="1"/>
          </p:cNvSpPr>
          <p:nvPr>
            <p:ph type="title"/>
          </p:nvPr>
        </p:nvSpPr>
        <p:spPr/>
        <p:txBody>
          <a:bodyPr/>
          <a:lstStyle/>
          <a:p>
            <a:r>
              <a:rPr lang="en-US" dirty="0"/>
              <a:t>RESEARCH METHODOLOGY</a:t>
            </a:r>
            <a:endParaRPr lang="en-IN" dirty="0"/>
          </a:p>
        </p:txBody>
      </p:sp>
      <p:sp>
        <p:nvSpPr>
          <p:cNvPr id="3" name="Content Placeholder 2">
            <a:extLst>
              <a:ext uri="{FF2B5EF4-FFF2-40B4-BE49-F238E27FC236}">
                <a16:creationId xmlns:a16="http://schemas.microsoft.com/office/drawing/2014/main" id="{B6F974D9-BAF5-D61D-3D29-4D425F17A57E}"/>
              </a:ext>
            </a:extLst>
          </p:cNvPr>
          <p:cNvSpPr>
            <a:spLocks noGrp="1"/>
          </p:cNvSpPr>
          <p:nvPr>
            <p:ph idx="1"/>
          </p:nvPr>
        </p:nvSpPr>
        <p:spPr>
          <a:xfrm>
            <a:off x="913795" y="1732449"/>
            <a:ext cx="10353762" cy="4348311"/>
          </a:xfrm>
        </p:spPr>
        <p:txBody>
          <a:bodyPr>
            <a:normAutofit lnSpcReduction="10000"/>
          </a:bodyPr>
          <a:lstStyle/>
          <a:p>
            <a:pPr algn="just">
              <a:lnSpc>
                <a:spcPct val="150000"/>
              </a:lnSpc>
              <a:spcAft>
                <a:spcPts val="800"/>
              </a:spcAft>
              <a:tabLst>
                <a:tab pos="1400175" algn="l"/>
              </a:tabLst>
            </a:pPr>
            <a:r>
              <a:rPr lang="en-IN" sz="1800" kern="100" dirty="0">
                <a:effectLst/>
                <a:latin typeface="Times New Roman" panose="02020603050405020304" pitchFamily="18" charset="0"/>
                <a:ea typeface="Calibri" panose="020F0502020204030204" pitchFamily="34" charset="0"/>
              </a:rPr>
              <a:t>Participants were chosen based on their age group: from 1981 to 1996. </a:t>
            </a:r>
          </a:p>
          <a:p>
            <a:pPr algn="just">
              <a:lnSpc>
                <a:spcPct val="150000"/>
              </a:lnSpc>
              <a:spcAft>
                <a:spcPts val="800"/>
              </a:spcAft>
              <a:tabLst>
                <a:tab pos="1400175" algn="l"/>
              </a:tabLst>
            </a:pPr>
            <a:r>
              <a:rPr lang="en-IN" sz="1800" kern="100" dirty="0">
                <a:effectLst/>
                <a:latin typeface="Times New Roman" panose="02020603050405020304" pitchFamily="18" charset="0"/>
                <a:ea typeface="Calibri" panose="020F0502020204030204" pitchFamily="34" charset="0"/>
              </a:rPr>
              <a:t>The sample size is big enough to provide enough information for the study on the millennial workforce in India to ensure that those conclusions will have the validity they deserve.</a:t>
            </a:r>
          </a:p>
          <a:p>
            <a:pPr algn="just">
              <a:lnSpc>
                <a:spcPct val="150000"/>
              </a:lnSpc>
              <a:spcAft>
                <a:spcPts val="800"/>
              </a:spcAft>
              <a:tabLst>
                <a:tab pos="1400175" algn="l"/>
              </a:tabLst>
            </a:pPr>
            <a:r>
              <a:rPr lang="en-IN" sz="1800" kern="100" dirty="0">
                <a:effectLst/>
                <a:latin typeface="Times New Roman" panose="02020603050405020304" pitchFamily="18" charset="0"/>
                <a:ea typeface="Calibri" panose="020F0502020204030204" pitchFamily="34" charset="0"/>
              </a:rPr>
              <a:t>This sample size is adequate to provide this study with trustworthy data that would guarantee factually met conclusions with regard to the millennial workforce in India as a whole. </a:t>
            </a:r>
          </a:p>
          <a:p>
            <a:pPr algn="just">
              <a:lnSpc>
                <a:spcPct val="150000"/>
              </a:lnSpc>
              <a:spcAft>
                <a:spcPts val="800"/>
              </a:spcAft>
              <a:tabLst>
                <a:tab pos="1400175" algn="l"/>
              </a:tabLst>
            </a:pPr>
            <a:r>
              <a:rPr lang="en-IN" sz="1800" dirty="0">
                <a:effectLst/>
                <a:latin typeface="Times New Roman" panose="02020603050405020304" pitchFamily="18" charset="0"/>
                <a:ea typeface="Calibri" panose="020F0502020204030204" pitchFamily="34" charset="0"/>
              </a:rPr>
              <a:t>The 5 questions included in this work-life balance tool intend to reveal how well each has managed their personal and professional lives. </a:t>
            </a:r>
          </a:p>
          <a:p>
            <a:pPr algn="just">
              <a:lnSpc>
                <a:spcPct val="150000"/>
              </a:lnSpc>
              <a:spcAft>
                <a:spcPts val="800"/>
              </a:spcAft>
              <a:tabLst>
                <a:tab pos="1400175" algn="l"/>
              </a:tabLst>
            </a:pPr>
            <a:r>
              <a:rPr lang="en-IN" sz="1800" dirty="0">
                <a:effectLst/>
                <a:latin typeface="Times New Roman" panose="02020603050405020304" pitchFamily="18" charset="0"/>
                <a:ea typeface="Calibri" panose="020F0502020204030204" pitchFamily="34" charset="0"/>
              </a:rPr>
              <a:t>The 5 questions included in this work-life balance tool intend to reveal how well each has managed their personal and professional lives. </a:t>
            </a:r>
            <a:endParaRPr lang="en-IN" sz="1800" kern="100" dirty="0">
              <a:effectLst/>
              <a:latin typeface="Times New Roman" panose="02020603050405020304" pitchFamily="18" charset="0"/>
              <a:ea typeface="Calibri" panose="020F0502020204030204" pitchFamily="34" charset="0"/>
            </a:endParaRPr>
          </a:p>
          <a:p>
            <a:pPr algn="just">
              <a:lnSpc>
                <a:spcPct val="150000"/>
              </a:lnSpc>
              <a:spcAft>
                <a:spcPts val="800"/>
              </a:spcAft>
              <a:tabLst>
                <a:tab pos="1400175" algn="l"/>
              </a:tabLst>
            </a:pPr>
            <a:endParaRPr lang="en-IN" sz="1800" kern="1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5443668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46AB58-4607-5FDE-53DD-EF50F283997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C7C2897-7972-0713-7C7C-63B09C4FA35D}"/>
              </a:ext>
            </a:extLst>
          </p:cNvPr>
          <p:cNvSpPr>
            <a:spLocks noGrp="1"/>
          </p:cNvSpPr>
          <p:nvPr>
            <p:ph type="title"/>
          </p:nvPr>
        </p:nvSpPr>
        <p:spPr/>
        <p:txBody>
          <a:bodyPr/>
          <a:lstStyle/>
          <a:p>
            <a:r>
              <a:rPr lang="en-US" dirty="0"/>
              <a:t>RESEARCH METHODOLOGY</a:t>
            </a:r>
            <a:endParaRPr lang="en-IN" dirty="0"/>
          </a:p>
        </p:txBody>
      </p:sp>
      <p:sp>
        <p:nvSpPr>
          <p:cNvPr id="3" name="Content Placeholder 2">
            <a:extLst>
              <a:ext uri="{FF2B5EF4-FFF2-40B4-BE49-F238E27FC236}">
                <a16:creationId xmlns:a16="http://schemas.microsoft.com/office/drawing/2014/main" id="{8733A6AB-A812-CC7D-6F7B-A6282270BFE4}"/>
              </a:ext>
            </a:extLst>
          </p:cNvPr>
          <p:cNvSpPr>
            <a:spLocks noGrp="1"/>
          </p:cNvSpPr>
          <p:nvPr>
            <p:ph idx="1"/>
          </p:nvPr>
        </p:nvSpPr>
        <p:spPr>
          <a:xfrm>
            <a:off x="913795" y="1732449"/>
            <a:ext cx="10353762" cy="4348311"/>
          </a:xfrm>
        </p:spPr>
        <p:txBody>
          <a:bodyPr>
            <a:normAutofit/>
          </a:bodyPr>
          <a:lstStyle/>
          <a:p>
            <a:pPr algn="just">
              <a:lnSpc>
                <a:spcPct val="150000"/>
              </a:lnSpc>
              <a:spcAft>
                <a:spcPts val="800"/>
              </a:spcAft>
              <a:tabLst>
                <a:tab pos="1400175" algn="l"/>
              </a:tabLst>
            </a:pPr>
            <a:r>
              <a:rPr lang="en-IN" sz="1800" dirty="0">
                <a:effectLst/>
                <a:latin typeface="Times New Roman" panose="02020603050405020304" pitchFamily="18" charset="0"/>
                <a:ea typeface="Calibri" panose="020F0502020204030204" pitchFamily="34" charset="0"/>
              </a:rPr>
              <a:t>A sample of 200 employees in an Indian city will be sampled for the study by means of an online questionnaire. </a:t>
            </a:r>
          </a:p>
          <a:p>
            <a:pPr algn="just">
              <a:lnSpc>
                <a:spcPct val="150000"/>
              </a:lnSpc>
              <a:spcAft>
                <a:spcPts val="800"/>
              </a:spcAft>
              <a:tabLst>
                <a:tab pos="1400175" algn="l"/>
              </a:tabLst>
            </a:pPr>
            <a:r>
              <a:rPr lang="en-IN" sz="1800" kern="100" dirty="0">
                <a:effectLst/>
                <a:latin typeface="Times New Roman" panose="02020603050405020304" pitchFamily="18" charset="0"/>
                <a:ea typeface="Calibri" panose="020F0502020204030204" pitchFamily="34" charset="0"/>
              </a:rPr>
              <a:t>A reliability test was conducted to establish the items that elicit consistent responses in the survey. </a:t>
            </a:r>
          </a:p>
          <a:p>
            <a:pPr algn="just">
              <a:lnSpc>
                <a:spcPct val="150000"/>
              </a:lnSpc>
              <a:spcAft>
                <a:spcPts val="800"/>
              </a:spcAft>
              <a:tabLst>
                <a:tab pos="1400175" algn="l"/>
              </a:tabLst>
            </a:pPr>
            <a:r>
              <a:rPr lang="en-IN" sz="1800" dirty="0">
                <a:effectLst/>
                <a:latin typeface="Times New Roman" panose="02020603050405020304" pitchFamily="18" charset="0"/>
                <a:ea typeface="Calibri" panose="020F0502020204030204" pitchFamily="34" charset="0"/>
              </a:rPr>
              <a:t>To evaluate the two Hypothesis, a regression analysis was performed to explore the connection among the variables. </a:t>
            </a:r>
          </a:p>
          <a:p>
            <a:pPr algn="just">
              <a:lnSpc>
                <a:spcPct val="150000"/>
              </a:lnSpc>
              <a:spcAft>
                <a:spcPts val="800"/>
              </a:spcAft>
              <a:tabLst>
                <a:tab pos="1400175" algn="l"/>
              </a:tabLst>
            </a:pPr>
            <a:r>
              <a:rPr lang="en-US" sz="1800" kern="100" dirty="0">
                <a:effectLst/>
                <a:latin typeface="Times New Roman" panose="02020603050405020304" pitchFamily="18" charset="0"/>
                <a:ea typeface="Calibri" panose="020F0502020204030204" pitchFamily="34" charset="0"/>
              </a:rPr>
              <a:t>The study includes two hypotheses:</a:t>
            </a:r>
          </a:p>
          <a:p>
            <a:pPr lvl="1" algn="just">
              <a:lnSpc>
                <a:spcPct val="150000"/>
              </a:lnSpc>
              <a:spcAft>
                <a:spcPts val="800"/>
              </a:spcAft>
              <a:buFont typeface="Arial" panose="020B0604020202020204" pitchFamily="34" charset="0"/>
              <a:buChar char="•"/>
              <a:tabLst>
                <a:tab pos="1400175" algn="l"/>
              </a:tabLst>
            </a:pPr>
            <a:r>
              <a:rPr lang="en-US" kern="100" dirty="0">
                <a:effectLst/>
                <a:latin typeface="Times New Roman" panose="02020603050405020304" pitchFamily="18" charset="0"/>
                <a:ea typeface="Calibri" panose="020F0502020204030204" pitchFamily="34" charset="0"/>
              </a:rPr>
              <a:t>Hypothesis 1: Work-life balance has a significant effect on job satisfaction.</a:t>
            </a:r>
          </a:p>
          <a:p>
            <a:pPr lvl="1" algn="just">
              <a:lnSpc>
                <a:spcPct val="150000"/>
              </a:lnSpc>
              <a:spcAft>
                <a:spcPts val="800"/>
              </a:spcAft>
              <a:buFont typeface="Arial" panose="020B0604020202020204" pitchFamily="34" charset="0"/>
              <a:buChar char="•"/>
              <a:tabLst>
                <a:tab pos="1400175" algn="l"/>
              </a:tabLst>
            </a:pPr>
            <a:r>
              <a:rPr lang="en-US" sz="1800" kern="100" dirty="0">
                <a:effectLst/>
                <a:latin typeface="Times New Roman" panose="02020603050405020304" pitchFamily="18" charset="0"/>
                <a:ea typeface="Calibri" panose="020F0502020204030204" pitchFamily="34" charset="0"/>
              </a:rPr>
              <a:t>Hypothesis 2: Job satisfaction has a significant effect on employee retention.</a:t>
            </a:r>
          </a:p>
          <a:p>
            <a:pPr algn="just">
              <a:lnSpc>
                <a:spcPct val="150000"/>
              </a:lnSpc>
              <a:spcAft>
                <a:spcPts val="800"/>
              </a:spcAft>
              <a:tabLst>
                <a:tab pos="1400175" algn="l"/>
              </a:tabLst>
            </a:pPr>
            <a:endParaRPr lang="en-IN" sz="1800" kern="1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2544453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9F7080-DC1E-753C-6BAB-09528FB8438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35B14E6-D116-41B5-A298-E33DC5104C05}"/>
              </a:ext>
            </a:extLst>
          </p:cNvPr>
          <p:cNvSpPr>
            <a:spLocks noGrp="1"/>
          </p:cNvSpPr>
          <p:nvPr>
            <p:ph type="title"/>
          </p:nvPr>
        </p:nvSpPr>
        <p:spPr/>
        <p:txBody>
          <a:bodyPr/>
          <a:lstStyle/>
          <a:p>
            <a:r>
              <a:rPr lang="en-US" dirty="0"/>
              <a:t>DATA ANALYSIS</a:t>
            </a:r>
            <a:endParaRPr lang="en-IN" dirty="0"/>
          </a:p>
        </p:txBody>
      </p:sp>
      <p:pic>
        <p:nvPicPr>
          <p:cNvPr id="7" name="Content Placeholder 6">
            <a:extLst>
              <a:ext uri="{FF2B5EF4-FFF2-40B4-BE49-F238E27FC236}">
                <a16:creationId xmlns:a16="http://schemas.microsoft.com/office/drawing/2014/main" id="{56573081-3009-0590-2654-20CEE5E61B19}"/>
              </a:ext>
            </a:extLst>
          </p:cNvPr>
          <p:cNvPicPr>
            <a:picLocks noGrp="1" noChangeAspect="1"/>
          </p:cNvPicPr>
          <p:nvPr>
            <p:ph idx="1"/>
          </p:nvPr>
        </p:nvPicPr>
        <p:blipFill>
          <a:blip r:embed="rId2"/>
          <a:stretch>
            <a:fillRect/>
          </a:stretch>
        </p:blipFill>
        <p:spPr>
          <a:xfrm>
            <a:off x="7401031" y="1945323"/>
            <a:ext cx="4329852" cy="4059237"/>
          </a:xfrm>
        </p:spPr>
      </p:pic>
      <p:sp>
        <p:nvSpPr>
          <p:cNvPr id="8" name="Content Placeholder 2">
            <a:extLst>
              <a:ext uri="{FF2B5EF4-FFF2-40B4-BE49-F238E27FC236}">
                <a16:creationId xmlns:a16="http://schemas.microsoft.com/office/drawing/2014/main" id="{CF512617-231D-4DB5-7125-87828D945513}"/>
              </a:ext>
            </a:extLst>
          </p:cNvPr>
          <p:cNvSpPr txBox="1">
            <a:spLocks/>
          </p:cNvSpPr>
          <p:nvPr/>
        </p:nvSpPr>
        <p:spPr>
          <a:xfrm>
            <a:off x="837595" y="1671489"/>
            <a:ext cx="5837525" cy="4348311"/>
          </a:xfrm>
          <a:prstGeom prst="rect">
            <a:avLst/>
          </a:prstGeom>
          <a:effectLst>
            <a:outerShdw blurRad="25400" dir="17880000">
              <a:srgbClr val="000000">
                <a:alpha val="46000"/>
              </a:srgbClr>
            </a:outerShdw>
          </a:effectLst>
        </p:spPr>
        <p:txBody>
          <a:bodyPr vert="horz" lIns="91440" tIns="45720" rIns="91440" bIns="45720" rtlCol="0" anchor="t">
            <a:normAutofit fontScale="92500" lnSpcReduction="20000"/>
          </a:bodyPr>
          <a:lstStyle>
            <a:lvl1pPr marL="342900" indent="-306000" algn="l" defTabSz="457200" rtl="0" eaLnBrk="1" latinLnBrk="0" hangingPunct="1">
              <a:spcBef>
                <a:spcPct val="20000"/>
              </a:spcBef>
              <a:spcAft>
                <a:spcPts val="600"/>
              </a:spcAft>
              <a:buClr>
                <a:schemeClr val="tx2"/>
              </a:buClr>
              <a:buSzPct val="70000"/>
              <a:buFont typeface="Wingdings 2" charset="2"/>
              <a:buChar char=""/>
              <a:defRPr sz="2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1pPr>
            <a:lvl2pPr marL="720000" indent="-270000" algn="l" defTabSz="457200" rtl="0" eaLnBrk="1" latinLnBrk="0" hangingPunct="1">
              <a:spcBef>
                <a:spcPct val="20000"/>
              </a:spcBef>
              <a:spcAft>
                <a:spcPts val="600"/>
              </a:spcAft>
              <a:buClr>
                <a:schemeClr val="tx2"/>
              </a:buClr>
              <a:buSzPct val="70000"/>
              <a:buFont typeface="Wingdings 2" charset="2"/>
              <a:buChar char=""/>
              <a:defRPr sz="18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2pPr>
            <a:lvl3pPr marL="1026000" indent="-216000" algn="l" defTabSz="457200" rtl="0" eaLnBrk="1" latinLnBrk="0" hangingPunct="1">
              <a:spcBef>
                <a:spcPct val="20000"/>
              </a:spcBef>
              <a:spcAft>
                <a:spcPts val="600"/>
              </a:spcAft>
              <a:buClr>
                <a:schemeClr val="tx2"/>
              </a:buClr>
              <a:buSzPct val="70000"/>
              <a:buFont typeface="Wingdings 2" charset="2"/>
              <a:buChar char=""/>
              <a:defRPr sz="1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3pPr>
            <a:lvl4pPr marL="1386000" indent="-2160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4pPr>
            <a:lvl5pPr marL="1674000" indent="-2160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5pPr>
            <a:lvl6pPr marL="20146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6pPr>
            <a:lvl7pPr marL="24018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7pPr>
            <a:lvl8pPr marL="27890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8pPr>
            <a:lvl9pPr marL="31062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9pPr>
          </a:lstStyle>
          <a:p>
            <a:pPr marL="36900" indent="0" algn="just">
              <a:lnSpc>
                <a:spcPct val="150000"/>
              </a:lnSpc>
              <a:spcAft>
                <a:spcPts val="800"/>
              </a:spcAft>
              <a:buNone/>
              <a:tabLst>
                <a:tab pos="1400175" algn="l"/>
              </a:tabLst>
            </a:pPr>
            <a:r>
              <a:rPr lang="en-IN" sz="1800" kern="100" dirty="0">
                <a:effectLst/>
                <a:latin typeface="Times New Roman" panose="02020603050405020304" pitchFamily="18" charset="0"/>
                <a:ea typeface="Calibri" panose="020F0502020204030204" pitchFamily="34" charset="0"/>
              </a:rPr>
              <a:t>The demographic details display a well-mixed workforce with an ample representation of both the genders and a majority in the early to middle stages of their careers. Most employees are married and do have at least a degree indicating an average educated workforce. Experience also varies, most of whom have worked for only several years, with a few who have worked for longer than that. Employees in this organization are designated for work in various professions, among which the highest number of workers are in information technology, accounting, finance, marketing, and health. Such diversities of age, education, experience, and profession give a great view of the work atmosphere and the experience of the employees. </a:t>
            </a:r>
          </a:p>
          <a:p>
            <a:pPr marL="36900" indent="0" algn="just">
              <a:lnSpc>
                <a:spcPct val="150000"/>
              </a:lnSpc>
              <a:spcAft>
                <a:spcPts val="800"/>
              </a:spcAft>
              <a:buNone/>
              <a:tabLst>
                <a:tab pos="1400175" algn="l"/>
              </a:tabLst>
            </a:pPr>
            <a:endParaRPr lang="en-IN" sz="1800" kern="100" dirty="0">
              <a:effectLst/>
              <a:latin typeface="Times New Roman" panose="02020603050405020304" pitchFamily="18" charset="0"/>
              <a:ea typeface="Calibri" panose="020F0502020204030204" pitchFamily="34" charset="0"/>
            </a:endParaRPr>
          </a:p>
        </p:txBody>
      </p:sp>
      <p:sp>
        <p:nvSpPr>
          <p:cNvPr id="9" name="Title 1">
            <a:extLst>
              <a:ext uri="{FF2B5EF4-FFF2-40B4-BE49-F238E27FC236}">
                <a16:creationId xmlns:a16="http://schemas.microsoft.com/office/drawing/2014/main" id="{B4C4ACFF-623B-62AC-1968-16B5AF9196C5}"/>
              </a:ext>
            </a:extLst>
          </p:cNvPr>
          <p:cNvSpPr txBox="1">
            <a:spLocks/>
          </p:cNvSpPr>
          <p:nvPr/>
        </p:nvSpPr>
        <p:spPr>
          <a:xfrm>
            <a:off x="8061355" y="1219200"/>
            <a:ext cx="3002885" cy="640080"/>
          </a:xfrm>
          <a:prstGeom prst="rect">
            <a:avLst/>
          </a:prstGeom>
          <a:effectLst>
            <a:outerShdw blurRad="25400" dir="17880000">
              <a:srgbClr val="000000">
                <a:alpha val="46000"/>
              </a:srgbClr>
            </a:outerShdw>
          </a:effectLst>
        </p:spPr>
        <p:txBody>
          <a:bodyPr vert="horz" lIns="91440" tIns="45720" rIns="91440" bIns="45720" rtlCol="0" anchor="ctr">
            <a:normAutofit/>
          </a:bodyPr>
          <a:lstStyle>
            <a:lvl1pPr algn="ctr" defTabSz="457200" rtl="0" eaLnBrk="1" latinLnBrk="0" hangingPunct="1">
              <a:spcBef>
                <a:spcPct val="0"/>
              </a:spcBef>
              <a:buNone/>
              <a:defRPr sz="4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1400" b="1" dirty="0"/>
              <a:t>Demographics Data</a:t>
            </a:r>
            <a:endParaRPr lang="en-IN" sz="1400" b="1" dirty="0"/>
          </a:p>
        </p:txBody>
      </p:sp>
    </p:spTree>
    <p:extLst>
      <p:ext uri="{BB962C8B-B14F-4D97-AF65-F5344CB8AC3E}">
        <p14:creationId xmlns:p14="http://schemas.microsoft.com/office/powerpoint/2010/main" val="24372720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6FB172-ACA7-E70A-9431-3ED3DCB24BC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A4B690D-1BEC-3174-4FFB-47637EF55230}"/>
              </a:ext>
            </a:extLst>
          </p:cNvPr>
          <p:cNvSpPr>
            <a:spLocks noGrp="1"/>
          </p:cNvSpPr>
          <p:nvPr>
            <p:ph type="title"/>
          </p:nvPr>
        </p:nvSpPr>
        <p:spPr/>
        <p:txBody>
          <a:bodyPr/>
          <a:lstStyle/>
          <a:p>
            <a:r>
              <a:rPr lang="en-US" dirty="0"/>
              <a:t>DATA ANALYSIS</a:t>
            </a:r>
            <a:endParaRPr lang="en-IN" dirty="0"/>
          </a:p>
        </p:txBody>
      </p:sp>
      <p:sp>
        <p:nvSpPr>
          <p:cNvPr id="8" name="Content Placeholder 2">
            <a:extLst>
              <a:ext uri="{FF2B5EF4-FFF2-40B4-BE49-F238E27FC236}">
                <a16:creationId xmlns:a16="http://schemas.microsoft.com/office/drawing/2014/main" id="{ABAD0251-5ABD-D1DC-F655-9704A03BD642}"/>
              </a:ext>
            </a:extLst>
          </p:cNvPr>
          <p:cNvSpPr txBox="1">
            <a:spLocks/>
          </p:cNvSpPr>
          <p:nvPr/>
        </p:nvSpPr>
        <p:spPr>
          <a:xfrm>
            <a:off x="715675" y="1793409"/>
            <a:ext cx="5837525" cy="4348311"/>
          </a:xfrm>
          <a:prstGeom prst="rect">
            <a:avLst/>
          </a:prstGeom>
          <a:effectLst>
            <a:outerShdw blurRad="25400" dir="17880000">
              <a:srgbClr val="000000">
                <a:alpha val="46000"/>
              </a:srgbClr>
            </a:outerShdw>
          </a:effectLst>
        </p:spPr>
        <p:txBody>
          <a:bodyPr vert="horz" lIns="91440" tIns="45720" rIns="91440" bIns="45720" rtlCol="0" anchor="t">
            <a:normAutofit fontScale="85000" lnSpcReduction="10000"/>
          </a:bodyPr>
          <a:lstStyle>
            <a:lvl1pPr marL="342900" indent="-306000" algn="l" defTabSz="457200" rtl="0" eaLnBrk="1" latinLnBrk="0" hangingPunct="1">
              <a:spcBef>
                <a:spcPct val="20000"/>
              </a:spcBef>
              <a:spcAft>
                <a:spcPts val="600"/>
              </a:spcAft>
              <a:buClr>
                <a:schemeClr val="tx2"/>
              </a:buClr>
              <a:buSzPct val="70000"/>
              <a:buFont typeface="Wingdings 2" charset="2"/>
              <a:buChar char=""/>
              <a:defRPr sz="2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1pPr>
            <a:lvl2pPr marL="720000" indent="-270000" algn="l" defTabSz="457200" rtl="0" eaLnBrk="1" latinLnBrk="0" hangingPunct="1">
              <a:spcBef>
                <a:spcPct val="20000"/>
              </a:spcBef>
              <a:spcAft>
                <a:spcPts val="600"/>
              </a:spcAft>
              <a:buClr>
                <a:schemeClr val="tx2"/>
              </a:buClr>
              <a:buSzPct val="70000"/>
              <a:buFont typeface="Wingdings 2" charset="2"/>
              <a:buChar char=""/>
              <a:defRPr sz="18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2pPr>
            <a:lvl3pPr marL="1026000" indent="-216000" algn="l" defTabSz="457200" rtl="0" eaLnBrk="1" latinLnBrk="0" hangingPunct="1">
              <a:spcBef>
                <a:spcPct val="20000"/>
              </a:spcBef>
              <a:spcAft>
                <a:spcPts val="600"/>
              </a:spcAft>
              <a:buClr>
                <a:schemeClr val="tx2"/>
              </a:buClr>
              <a:buSzPct val="70000"/>
              <a:buFont typeface="Wingdings 2" charset="2"/>
              <a:buChar char=""/>
              <a:defRPr sz="1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3pPr>
            <a:lvl4pPr marL="1386000" indent="-2160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4pPr>
            <a:lvl5pPr marL="1674000" indent="-2160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5pPr>
            <a:lvl6pPr marL="20146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6pPr>
            <a:lvl7pPr marL="24018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7pPr>
            <a:lvl8pPr marL="27890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8pPr>
            <a:lvl9pPr marL="31062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9pPr>
          </a:lstStyle>
          <a:p>
            <a:pPr marL="36900" indent="0" algn="just">
              <a:lnSpc>
                <a:spcPct val="150000"/>
              </a:lnSpc>
              <a:spcAft>
                <a:spcPts val="800"/>
              </a:spcAft>
              <a:buNone/>
              <a:tabLst>
                <a:tab pos="1400175" algn="l"/>
              </a:tabLst>
            </a:pPr>
            <a:r>
              <a:rPr lang="en-IN" sz="1800" kern="100" dirty="0">
                <a:effectLst/>
                <a:latin typeface="Times New Roman" panose="02020603050405020304" pitchFamily="18" charset="0"/>
                <a:ea typeface="Calibri" panose="020F0502020204030204" pitchFamily="34" charset="0"/>
              </a:rPr>
              <a:t>This Table demonstrate that the work-life balance (WB), job satisfaction (JS), and employee retention (ER) measurement tools have construct validity and reliability that are acceptable. Each component's factor loadings are far higher than the typical cutoff of 0.5, ensuring that the items accurately assess the corresponding construct. Component 2's work-life balance varies from 0.548 to 0.617, Component 1's job satisfaction ranges from 0.498 to 0.579, and Component 3's employee retention spans from 0.574 to 0.741 with strong convergent validity. All three elements exhibit strong internal consistency and dependability, with Cronbach's Alpha significantly over 0.8: 0.811 for work-life balance, 0.839 for employee retention, and 0.901 for job satisfaction. </a:t>
            </a:r>
          </a:p>
          <a:p>
            <a:pPr marL="36900" indent="0" algn="just">
              <a:lnSpc>
                <a:spcPct val="150000"/>
              </a:lnSpc>
              <a:spcAft>
                <a:spcPts val="800"/>
              </a:spcAft>
              <a:buNone/>
              <a:tabLst>
                <a:tab pos="1400175" algn="l"/>
              </a:tabLst>
            </a:pPr>
            <a:endParaRPr lang="en-IN" sz="1800" kern="100" dirty="0">
              <a:effectLst/>
              <a:latin typeface="Times New Roman" panose="02020603050405020304" pitchFamily="18" charset="0"/>
              <a:ea typeface="Calibri" panose="020F0502020204030204" pitchFamily="34" charset="0"/>
            </a:endParaRPr>
          </a:p>
        </p:txBody>
      </p:sp>
      <p:pic>
        <p:nvPicPr>
          <p:cNvPr id="6" name="Picture 5">
            <a:extLst>
              <a:ext uri="{FF2B5EF4-FFF2-40B4-BE49-F238E27FC236}">
                <a16:creationId xmlns:a16="http://schemas.microsoft.com/office/drawing/2014/main" id="{35F3C04D-0985-579E-4897-C5515866765A}"/>
              </a:ext>
            </a:extLst>
          </p:cNvPr>
          <p:cNvPicPr>
            <a:picLocks noChangeAspect="1"/>
          </p:cNvPicPr>
          <p:nvPr/>
        </p:nvPicPr>
        <p:blipFill>
          <a:blip r:embed="rId2"/>
          <a:stretch>
            <a:fillRect/>
          </a:stretch>
        </p:blipFill>
        <p:spPr>
          <a:xfrm>
            <a:off x="6962449" y="1920240"/>
            <a:ext cx="4802831" cy="3307079"/>
          </a:xfrm>
          <a:prstGeom prst="rect">
            <a:avLst/>
          </a:prstGeom>
        </p:spPr>
      </p:pic>
      <p:sp>
        <p:nvSpPr>
          <p:cNvPr id="9" name="Title 1">
            <a:extLst>
              <a:ext uri="{FF2B5EF4-FFF2-40B4-BE49-F238E27FC236}">
                <a16:creationId xmlns:a16="http://schemas.microsoft.com/office/drawing/2014/main" id="{1ADFD70F-538C-8332-505C-FCE2D3295027}"/>
              </a:ext>
            </a:extLst>
          </p:cNvPr>
          <p:cNvSpPr txBox="1">
            <a:spLocks/>
          </p:cNvSpPr>
          <p:nvPr/>
        </p:nvSpPr>
        <p:spPr>
          <a:xfrm>
            <a:off x="8061355" y="1219200"/>
            <a:ext cx="3002885" cy="640080"/>
          </a:xfrm>
          <a:prstGeom prst="rect">
            <a:avLst/>
          </a:prstGeom>
          <a:effectLst>
            <a:outerShdw blurRad="25400" dir="17880000">
              <a:srgbClr val="000000">
                <a:alpha val="46000"/>
              </a:srgbClr>
            </a:outerShdw>
          </a:effectLst>
        </p:spPr>
        <p:txBody>
          <a:bodyPr vert="horz" lIns="91440" tIns="45720" rIns="91440" bIns="45720" rtlCol="0" anchor="ctr">
            <a:normAutofit/>
          </a:bodyPr>
          <a:lstStyle>
            <a:lvl1pPr algn="ctr" defTabSz="457200" rtl="0" eaLnBrk="1" latinLnBrk="0" hangingPunct="1">
              <a:spcBef>
                <a:spcPct val="0"/>
              </a:spcBef>
              <a:buNone/>
              <a:defRPr sz="4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1400" b="1" dirty="0"/>
              <a:t>Validity and Reliability Tests Result</a:t>
            </a:r>
            <a:endParaRPr lang="en-IN" sz="1400" b="1" dirty="0"/>
          </a:p>
        </p:txBody>
      </p:sp>
    </p:spTree>
    <p:extLst>
      <p:ext uri="{BB962C8B-B14F-4D97-AF65-F5344CB8AC3E}">
        <p14:creationId xmlns:p14="http://schemas.microsoft.com/office/powerpoint/2010/main" val="19899862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5859FA-4C2B-65C8-6059-416F2D4AE75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0AE2049-F43A-84DE-B4A3-C8F9D0B0B45E}"/>
              </a:ext>
            </a:extLst>
          </p:cNvPr>
          <p:cNvSpPr>
            <a:spLocks noGrp="1"/>
          </p:cNvSpPr>
          <p:nvPr>
            <p:ph type="title"/>
          </p:nvPr>
        </p:nvSpPr>
        <p:spPr/>
        <p:txBody>
          <a:bodyPr/>
          <a:lstStyle/>
          <a:p>
            <a:r>
              <a:rPr lang="en-US" dirty="0"/>
              <a:t>DATA ANALYSIS</a:t>
            </a:r>
            <a:endParaRPr lang="en-IN" dirty="0"/>
          </a:p>
        </p:txBody>
      </p:sp>
      <p:sp>
        <p:nvSpPr>
          <p:cNvPr id="8" name="Content Placeholder 2">
            <a:extLst>
              <a:ext uri="{FF2B5EF4-FFF2-40B4-BE49-F238E27FC236}">
                <a16:creationId xmlns:a16="http://schemas.microsoft.com/office/drawing/2014/main" id="{0C857E10-A697-1DE9-3050-76C9DA90F819}"/>
              </a:ext>
            </a:extLst>
          </p:cNvPr>
          <p:cNvSpPr txBox="1">
            <a:spLocks/>
          </p:cNvSpPr>
          <p:nvPr/>
        </p:nvSpPr>
        <p:spPr>
          <a:xfrm>
            <a:off x="898555" y="1808649"/>
            <a:ext cx="5075525" cy="4348311"/>
          </a:xfrm>
          <a:prstGeom prst="rect">
            <a:avLst/>
          </a:prstGeom>
          <a:effectLst>
            <a:outerShdw blurRad="25400" dir="17880000">
              <a:srgbClr val="000000">
                <a:alpha val="46000"/>
              </a:srgbClr>
            </a:outerShdw>
          </a:effectLst>
        </p:spPr>
        <p:txBody>
          <a:bodyPr vert="horz" lIns="91440" tIns="45720" rIns="91440" bIns="45720" rtlCol="0" anchor="t">
            <a:normAutofit fontScale="85000" lnSpcReduction="20000"/>
          </a:bodyPr>
          <a:lstStyle>
            <a:lvl1pPr marL="342900" indent="-306000" algn="l" defTabSz="457200" rtl="0" eaLnBrk="1" latinLnBrk="0" hangingPunct="1">
              <a:spcBef>
                <a:spcPct val="20000"/>
              </a:spcBef>
              <a:spcAft>
                <a:spcPts val="600"/>
              </a:spcAft>
              <a:buClr>
                <a:schemeClr val="tx2"/>
              </a:buClr>
              <a:buSzPct val="70000"/>
              <a:buFont typeface="Wingdings 2" charset="2"/>
              <a:buChar char=""/>
              <a:defRPr sz="2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1pPr>
            <a:lvl2pPr marL="720000" indent="-270000" algn="l" defTabSz="457200" rtl="0" eaLnBrk="1" latinLnBrk="0" hangingPunct="1">
              <a:spcBef>
                <a:spcPct val="20000"/>
              </a:spcBef>
              <a:spcAft>
                <a:spcPts val="600"/>
              </a:spcAft>
              <a:buClr>
                <a:schemeClr val="tx2"/>
              </a:buClr>
              <a:buSzPct val="70000"/>
              <a:buFont typeface="Wingdings 2" charset="2"/>
              <a:buChar char=""/>
              <a:defRPr sz="18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2pPr>
            <a:lvl3pPr marL="1026000" indent="-216000" algn="l" defTabSz="457200" rtl="0" eaLnBrk="1" latinLnBrk="0" hangingPunct="1">
              <a:spcBef>
                <a:spcPct val="20000"/>
              </a:spcBef>
              <a:spcAft>
                <a:spcPts val="600"/>
              </a:spcAft>
              <a:buClr>
                <a:schemeClr val="tx2"/>
              </a:buClr>
              <a:buSzPct val="70000"/>
              <a:buFont typeface="Wingdings 2" charset="2"/>
              <a:buChar char=""/>
              <a:defRPr sz="1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3pPr>
            <a:lvl4pPr marL="1386000" indent="-2160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4pPr>
            <a:lvl5pPr marL="1674000" indent="-2160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5pPr>
            <a:lvl6pPr marL="20146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6pPr>
            <a:lvl7pPr marL="24018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7pPr>
            <a:lvl8pPr marL="27890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8pPr>
            <a:lvl9pPr marL="31062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9pPr>
          </a:lstStyle>
          <a:p>
            <a:pPr marL="36900" indent="0" algn="just">
              <a:lnSpc>
                <a:spcPct val="150000"/>
              </a:lnSpc>
              <a:spcAft>
                <a:spcPts val="800"/>
              </a:spcAft>
              <a:buNone/>
              <a:tabLst>
                <a:tab pos="1400175" algn="l"/>
              </a:tabLst>
            </a:pPr>
            <a:r>
              <a:rPr lang="en-IN" sz="1800" dirty="0">
                <a:effectLst/>
                <a:latin typeface="Times New Roman" panose="02020603050405020304" pitchFamily="18" charset="0"/>
                <a:ea typeface="Calibri" panose="020F0502020204030204" pitchFamily="34" charset="0"/>
              </a:rPr>
              <a:t>This table shows the relationship between Work-Life Balance (WB), Job Satisfaction (JS), and Employee Retention (ER). With an R2 value of 0.078 for the first hypothesis, WB-JS, work-life balance can explain 7.8% of the variation in job satisfaction. The negative relationship indicated by the β value of -0.551 indicates that job satisfaction declines as work-life balance declines. The fact that the t-value is -4.213 and the significance level is 0.001 is evidence enough that the association is statistically significant. However, the second theory, WB-ER, should also be taken into account. With an R2 value of 0.039, work-life balance accounts for 3.9% of the variation in employee retention. The impact is negative, as shown by the β coefficient of -0.153 and the t-value of -2.987, at a significance level of 0.002. </a:t>
            </a:r>
            <a:endParaRPr lang="en-IN" sz="1800" kern="100" dirty="0">
              <a:effectLst/>
              <a:latin typeface="Times New Roman" panose="02020603050405020304" pitchFamily="18" charset="0"/>
              <a:ea typeface="Calibri" panose="020F0502020204030204" pitchFamily="34" charset="0"/>
            </a:endParaRPr>
          </a:p>
        </p:txBody>
      </p:sp>
      <p:pic>
        <p:nvPicPr>
          <p:cNvPr id="4" name="Picture 3">
            <a:extLst>
              <a:ext uri="{FF2B5EF4-FFF2-40B4-BE49-F238E27FC236}">
                <a16:creationId xmlns:a16="http://schemas.microsoft.com/office/drawing/2014/main" id="{93695C72-3390-EB37-914E-3F765CA4FFBB}"/>
              </a:ext>
            </a:extLst>
          </p:cNvPr>
          <p:cNvPicPr>
            <a:picLocks noChangeAspect="1"/>
          </p:cNvPicPr>
          <p:nvPr/>
        </p:nvPicPr>
        <p:blipFill>
          <a:blip r:embed="rId2"/>
          <a:stretch>
            <a:fillRect/>
          </a:stretch>
        </p:blipFill>
        <p:spPr>
          <a:xfrm>
            <a:off x="6141720" y="2846024"/>
            <a:ext cx="5867400" cy="1436416"/>
          </a:xfrm>
          <a:prstGeom prst="rect">
            <a:avLst/>
          </a:prstGeom>
        </p:spPr>
      </p:pic>
      <p:sp>
        <p:nvSpPr>
          <p:cNvPr id="9" name="Title 1">
            <a:extLst>
              <a:ext uri="{FF2B5EF4-FFF2-40B4-BE49-F238E27FC236}">
                <a16:creationId xmlns:a16="http://schemas.microsoft.com/office/drawing/2014/main" id="{16041715-F12A-E734-3213-6E4A87B5F52B}"/>
              </a:ext>
            </a:extLst>
          </p:cNvPr>
          <p:cNvSpPr txBox="1">
            <a:spLocks/>
          </p:cNvSpPr>
          <p:nvPr/>
        </p:nvSpPr>
        <p:spPr>
          <a:xfrm>
            <a:off x="7847995" y="2042160"/>
            <a:ext cx="3002885" cy="640080"/>
          </a:xfrm>
          <a:prstGeom prst="rect">
            <a:avLst/>
          </a:prstGeom>
          <a:effectLst>
            <a:outerShdw blurRad="25400" dir="17880000">
              <a:srgbClr val="000000">
                <a:alpha val="46000"/>
              </a:srgbClr>
            </a:outerShdw>
          </a:effectLst>
        </p:spPr>
        <p:txBody>
          <a:bodyPr vert="horz" lIns="91440" tIns="45720" rIns="91440" bIns="45720" rtlCol="0" anchor="ctr">
            <a:normAutofit/>
          </a:bodyPr>
          <a:lstStyle>
            <a:lvl1pPr algn="ctr" defTabSz="457200" rtl="0" eaLnBrk="1" latinLnBrk="0" hangingPunct="1">
              <a:spcBef>
                <a:spcPct val="0"/>
              </a:spcBef>
              <a:buNone/>
              <a:defRPr sz="4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1400" b="1" dirty="0"/>
              <a:t>Summary of Hypotheses</a:t>
            </a:r>
            <a:endParaRPr lang="en-IN" sz="1400" b="1" dirty="0"/>
          </a:p>
        </p:txBody>
      </p:sp>
    </p:spTree>
    <p:extLst>
      <p:ext uri="{BB962C8B-B14F-4D97-AF65-F5344CB8AC3E}">
        <p14:creationId xmlns:p14="http://schemas.microsoft.com/office/powerpoint/2010/main" val="20450280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9A4907-6AED-EAA3-0FFF-A76A623F092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AB2438E-86C8-E24D-2210-CC6B8860F9A3}"/>
              </a:ext>
            </a:extLst>
          </p:cNvPr>
          <p:cNvSpPr>
            <a:spLocks noGrp="1"/>
          </p:cNvSpPr>
          <p:nvPr>
            <p:ph type="title"/>
          </p:nvPr>
        </p:nvSpPr>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id="{05A48B37-515E-4802-B6B1-CD20B8DFF163}"/>
              </a:ext>
            </a:extLst>
          </p:cNvPr>
          <p:cNvSpPr>
            <a:spLocks noGrp="1"/>
          </p:cNvSpPr>
          <p:nvPr>
            <p:ph idx="1"/>
          </p:nvPr>
        </p:nvSpPr>
        <p:spPr>
          <a:xfrm>
            <a:off x="913795" y="1732449"/>
            <a:ext cx="10353762" cy="4592151"/>
          </a:xfrm>
        </p:spPr>
        <p:txBody>
          <a:bodyPr>
            <a:normAutofit fontScale="92500"/>
          </a:bodyPr>
          <a:lstStyle/>
          <a:p>
            <a:pPr algn="just">
              <a:lnSpc>
                <a:spcPct val="150000"/>
              </a:lnSpc>
              <a:spcAft>
                <a:spcPts val="800"/>
              </a:spcAft>
              <a:tabLst>
                <a:tab pos="1400175" algn="l"/>
              </a:tabLst>
            </a:pPr>
            <a:r>
              <a:rPr lang="en-IN" sz="1800" dirty="0">
                <a:effectLst/>
                <a:latin typeface="Times New Roman" panose="02020603050405020304" pitchFamily="18" charset="0"/>
                <a:ea typeface="Calibri" panose="020F0502020204030204" pitchFamily="34" charset="0"/>
              </a:rPr>
              <a:t>The millennial workforce in India is the target population for this study, which aims to examine the connection between work-life balance and employee happiness and loyalty.</a:t>
            </a:r>
          </a:p>
          <a:p>
            <a:pPr algn="just">
              <a:lnSpc>
                <a:spcPct val="150000"/>
              </a:lnSpc>
              <a:spcAft>
                <a:spcPts val="800"/>
              </a:spcAft>
              <a:tabLst>
                <a:tab pos="1400175" algn="l"/>
              </a:tabLst>
            </a:pPr>
            <a:r>
              <a:rPr lang="en-IN" sz="1800" dirty="0">
                <a:effectLst/>
                <a:latin typeface="Times New Roman" panose="02020603050405020304" pitchFamily="18" charset="0"/>
                <a:ea typeface="Calibri" panose="020F0502020204030204" pitchFamily="34" charset="0"/>
              </a:rPr>
              <a:t>The findings indicate a strong inverse connection between work-life balance, job happiness, and retention rates. </a:t>
            </a:r>
          </a:p>
          <a:p>
            <a:pPr algn="just">
              <a:lnSpc>
                <a:spcPct val="150000"/>
              </a:lnSpc>
              <a:spcAft>
                <a:spcPts val="800"/>
              </a:spcAft>
              <a:tabLst>
                <a:tab pos="1400175" algn="l"/>
              </a:tabLst>
            </a:pPr>
            <a:r>
              <a:rPr lang="en-US" sz="1800" dirty="0">
                <a:effectLst/>
                <a:latin typeface="Times New Roman" panose="02020603050405020304" pitchFamily="18" charset="0"/>
                <a:ea typeface="Calibri" panose="020F0502020204030204" pitchFamily="34" charset="0"/>
              </a:rPr>
              <a:t>For firms looking to boost employee happiness and loyalty over the long haul, it pays to foster work-life balance-promoting settings. </a:t>
            </a:r>
            <a:endParaRPr lang="en-IN" sz="1800" dirty="0">
              <a:effectLst/>
              <a:latin typeface="Times New Roman" panose="02020603050405020304" pitchFamily="18" charset="0"/>
              <a:ea typeface="Calibri" panose="020F0502020204030204" pitchFamily="34" charset="0"/>
            </a:endParaRPr>
          </a:p>
          <a:p>
            <a:pPr algn="just">
              <a:lnSpc>
                <a:spcPct val="150000"/>
              </a:lnSpc>
              <a:spcAft>
                <a:spcPts val="800"/>
              </a:spcAft>
              <a:tabLst>
                <a:tab pos="1400175" algn="l"/>
              </a:tabLst>
            </a:pPr>
            <a:r>
              <a:rPr lang="en-IN" sz="1800" dirty="0">
                <a:effectLst/>
                <a:latin typeface="Times New Roman" panose="02020603050405020304" pitchFamily="18" charset="0"/>
                <a:ea typeface="Calibri" panose="020F0502020204030204" pitchFamily="34" charset="0"/>
              </a:rPr>
              <a:t>According to regression research, work-life balance has a bigger impact on job satisfaction than retention.</a:t>
            </a:r>
          </a:p>
          <a:p>
            <a:pPr algn="just">
              <a:lnSpc>
                <a:spcPct val="150000"/>
              </a:lnSpc>
              <a:spcAft>
                <a:spcPts val="800"/>
              </a:spcAft>
              <a:tabLst>
                <a:tab pos="1400175" algn="l"/>
              </a:tabLst>
            </a:pPr>
            <a:r>
              <a:rPr lang="en-IN" sz="1800" dirty="0">
                <a:effectLst/>
                <a:latin typeface="Times New Roman" panose="02020603050405020304" pitchFamily="18" charset="0"/>
                <a:ea typeface="Calibri" panose="020F0502020204030204" pitchFamily="34" charset="0"/>
              </a:rPr>
              <a:t>In order to increase employee retention and job happiness generally, the report urges more businesses to create policies that support professional development possibilities, flexible work schedules, and employee well-being initiatives.</a:t>
            </a:r>
          </a:p>
          <a:p>
            <a:pPr algn="just">
              <a:lnSpc>
                <a:spcPct val="150000"/>
              </a:lnSpc>
              <a:spcAft>
                <a:spcPts val="800"/>
              </a:spcAft>
              <a:tabLst>
                <a:tab pos="1400175" algn="l"/>
              </a:tabLst>
            </a:pPr>
            <a:endParaRPr lang="en-IN" sz="1800" kern="1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34752769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138FB1-488A-9578-1B62-6B2AAEA7707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91B6519-B8F5-7F21-C590-6FB914841C8F}"/>
              </a:ext>
            </a:extLst>
          </p:cNvPr>
          <p:cNvSpPr>
            <a:spLocks noGrp="1"/>
          </p:cNvSpPr>
          <p:nvPr>
            <p:ph type="title"/>
          </p:nvPr>
        </p:nvSpPr>
        <p:spPr>
          <a:xfrm>
            <a:off x="868075" y="2941320"/>
            <a:ext cx="10353762" cy="970450"/>
          </a:xfrm>
        </p:spPr>
        <p:txBody>
          <a:bodyPr>
            <a:normAutofit fontScale="90000"/>
          </a:bodyPr>
          <a:lstStyle/>
          <a:p>
            <a:r>
              <a:rPr lang="en-US" sz="6000" b="1" dirty="0"/>
              <a:t>THANK YOU</a:t>
            </a:r>
            <a:endParaRPr lang="en-IN" sz="6000" b="1" dirty="0"/>
          </a:p>
        </p:txBody>
      </p:sp>
    </p:spTree>
    <p:extLst>
      <p:ext uri="{BB962C8B-B14F-4D97-AF65-F5344CB8AC3E}">
        <p14:creationId xmlns:p14="http://schemas.microsoft.com/office/powerpoint/2010/main" val="202997846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late">
  <a:themeElements>
    <a:clrScheme name="Slate">
      <a:dk1>
        <a:sysClr val="windowText" lastClr="000000"/>
      </a:dk1>
      <a:lt1>
        <a:sysClr val="window" lastClr="FFFFFF"/>
      </a:lt1>
      <a:dk2>
        <a:srgbClr val="212123"/>
      </a:dk2>
      <a:lt2>
        <a:srgbClr val="DADADA"/>
      </a:lt2>
      <a:accent1>
        <a:srgbClr val="BC451B"/>
      </a:accent1>
      <a:accent2>
        <a:srgbClr val="D3BA68"/>
      </a:accent2>
      <a:accent3>
        <a:srgbClr val="BB8640"/>
      </a:accent3>
      <a:accent4>
        <a:srgbClr val="AD9277"/>
      </a:accent4>
      <a:accent5>
        <a:srgbClr val="A55A43"/>
      </a:accent5>
      <a:accent6>
        <a:srgbClr val="AD9D7B"/>
      </a:accent6>
      <a:hlink>
        <a:srgbClr val="E98052"/>
      </a:hlink>
      <a:folHlink>
        <a:srgbClr val="F4B69B"/>
      </a:folHlink>
    </a:clrScheme>
    <a:fontScheme name="Slate">
      <a:majorFont>
        <a:latin typeface="Calisto MT" panose="02040603050505030304"/>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alisto MT" panose="02040603050505030304"/>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ate">
      <a:fillStyleLst>
        <a:solidFill>
          <a:schemeClr val="phClr"/>
        </a:solidFill>
        <a:gradFill rotWithShape="1">
          <a:gsLst>
            <a:gs pos="0">
              <a:schemeClr val="phClr">
                <a:tint val="60000"/>
                <a:lumMod val="110000"/>
              </a:schemeClr>
            </a:gs>
            <a:gs pos="100000">
              <a:schemeClr val="phClr">
                <a:tint val="88000"/>
              </a:schemeClr>
            </a:gs>
          </a:gsLst>
          <a:lin ang="5400000" scaled="0"/>
        </a:gradFill>
        <a:gradFill rotWithShape="1">
          <a:gsLst>
            <a:gs pos="0">
              <a:schemeClr val="phClr">
                <a:tint val="96000"/>
                <a:lumMod val="104000"/>
              </a:schemeClr>
            </a:gs>
            <a:gs pos="100000">
              <a:schemeClr val="phClr">
                <a:shade val="90000"/>
                <a:lumMod val="90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63500" dist="25400" dir="5400000" rotWithShape="0">
              <a:srgbClr val="000000">
                <a:alpha val="60000"/>
              </a:srgbClr>
            </a:outerShdw>
          </a:effectLst>
        </a:effectStyle>
        <a:effectStyle>
          <a:effectLst>
            <a:outerShdw blurRad="76200" dist="38100" dir="5400000" rotWithShape="0">
              <a:srgbClr val="000000">
                <a:alpha val="75000"/>
              </a:srgbClr>
            </a:outerShdw>
          </a:effectLst>
          <a:scene3d>
            <a:camera prst="orthographicFront">
              <a:rot lat="0" lon="0" rev="0"/>
            </a:camera>
            <a:lightRig rig="threePt" dir="t">
              <a:rot lat="0" lon="0" rev="1200000"/>
            </a:lightRig>
          </a:scene3d>
          <a:sp3d>
            <a:bevelT w="63500" h="25400" prst="hardEdge"/>
          </a:sp3d>
        </a:effectStyle>
      </a:effectStyleLst>
      <a:bgFillStyleLst>
        <a:solidFill>
          <a:schemeClr val="phClr"/>
        </a:solidFill>
        <a:solidFill>
          <a:schemeClr val="phClr"/>
        </a:solidFill>
        <a:blipFill rotWithShape="1">
          <a:blip xmlns:r="http://schemas.openxmlformats.org/officeDocument/2006/relationships" r:embed="rId1">
            <a:duotone>
              <a:schemeClr val="phClr">
                <a:shade val="80000"/>
                <a:lumMod val="80000"/>
              </a:schemeClr>
              <a:schemeClr val="phClr">
                <a:tint val="98000"/>
              </a:schemeClr>
            </a:duotone>
          </a:blip>
          <a:stretch/>
        </a:blipFill>
      </a:bgFillStyleLst>
    </a:fmtScheme>
  </a:themeElements>
  <a:objectDefaults/>
  <a:extraClrSchemeLst/>
  <a:extLst>
    <a:ext uri="{05A4C25C-085E-4340-85A3-A5531E510DB2}">
      <thm15:themeFamily xmlns:thm15="http://schemas.microsoft.com/office/thememl/2012/main" name="Slate" id="{C3F70B94-7CE9-428E-ADC1-3269CC2C3385}" vid="{3F2DE9A5-64E6-437C-A389-CC4477E817E8}"/>
    </a:ext>
  </a:extLst>
</a:theme>
</file>

<file path=docProps/app.xml><?xml version="1.0" encoding="utf-8"?>
<Properties xmlns="http://schemas.openxmlformats.org/officeDocument/2006/extended-properties" xmlns:vt="http://schemas.openxmlformats.org/officeDocument/2006/docPropsVTypes">
  <Template>Slate</Template>
  <TotalTime>17</TotalTime>
  <Words>1429</Words>
  <Application>Microsoft Office PowerPoint</Application>
  <PresentationFormat>Widescreen</PresentationFormat>
  <Paragraphs>52</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Calisto MT</vt:lpstr>
      <vt:lpstr>Times New Roman</vt:lpstr>
      <vt:lpstr>Wingdings 2</vt:lpstr>
      <vt:lpstr>Slate</vt:lpstr>
      <vt:lpstr>EXPLORING THE INFLUENCE OF WORK-LIFE BALANCE ON JOB SATISFACTION AND EMPLOYEE RETENTION</vt:lpstr>
      <vt:lpstr>ABSTRACT</vt:lpstr>
      <vt:lpstr>INTRODUCTION</vt:lpstr>
      <vt:lpstr>LITERATURE REVIEW</vt:lpstr>
      <vt:lpstr>RESEARCH METHODOLOGY</vt:lpstr>
      <vt:lpstr>RESEARCH METHODOLOGY</vt:lpstr>
      <vt:lpstr>RESEARCH METHODOLOGY</vt:lpstr>
      <vt:lpstr>DATA ANALYSIS</vt:lpstr>
      <vt:lpstr>DATA ANALYSIS</vt:lpstr>
      <vt:lpstr>DATA ANALYSIS</vt:lpstr>
      <vt:lpstr>CONCLUSION</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intel</dc:creator>
  <cp:lastModifiedBy>intel</cp:lastModifiedBy>
  <cp:revision>2</cp:revision>
  <dcterms:created xsi:type="dcterms:W3CDTF">2025-03-20T12:50:45Z</dcterms:created>
  <dcterms:modified xsi:type="dcterms:W3CDTF">2025-03-20T13:08:22Z</dcterms:modified>
</cp:coreProperties>
</file>