
<file path=[Content_Types].xml><?xml version="1.0" encoding="utf-8"?>
<Types xmlns="http://schemas.openxmlformats.org/package/2006/content-types">
  <Default Extension="xml" ContentType="application/vnd.openxmlformats-officedocument.extended-properties+xml"/>
  <Default Extension="png" ContentType="image/png"/>
  <Default Extension="svg" ContentType="image/svg+xml"/>
  <Default Extension="fntdata" ContentType="application/x-fontdata"/>
  <Default Extension="rels" ContentType="application/vnd.openxmlformats-package.relationships+xml"/>
  <Override PartName="/docProps/core.xml" ContentType="application/vnd.openxmlformats-package.core-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Types>
</file>

<file path=_rels/.rels>&#65279;<?xml version="1.0" encoding="utf-8"?><Relationships xmlns="http://schemas.openxmlformats.org/package/2006/relationships"><Relationship Type="http://schemas.openxmlformats.org/officeDocument/2006/relationships/extended-properties" Target="/docProps/app.xml" Id="rId1" /><Relationship Type="http://schemas.openxmlformats.org/package/2006/relationships/metadata/core-properties" Target="/docProps/core.xml" Id="rId2" /><Relationship Type="http://schemas.openxmlformats.org/officeDocument/2006/relationships/officeDocument" Target="/ppt/presentation.xml" Id="rId3"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4630400" cy="8229600"/>
  <p:notesSz cx="8229600" cy="14630400"/>
  <p:embeddedFontLst>
    <p:embeddedFont>
      <p:font typeface="Source Serif 4 Semi Bold"/>
      <p:regular r:id="rId17"/>
    </p:embeddedFont>
    <p:embeddedFont>
      <p:font typeface="Source Serif 4 Semi Bold"/>
      <p:regular r:id="rId18"/>
    </p:embeddedFont>
    <p:embeddedFont>
      <p:font typeface="Source Serif 4 Semi Bold"/>
      <p:regular r:id="rId19"/>
    </p:embeddedFont>
    <p:embeddedFont>
      <p:font typeface="Source Serif 4 Semi Bold"/>
      <p:regular r:id="rId20"/>
    </p:embeddedFont>
    <p:embeddedFont>
      <p:font typeface="Source Sans 3"/>
      <p:regular r:id="rId21"/>
    </p:embeddedFont>
    <p:embeddedFont>
      <p:font typeface="Source Sans 3"/>
      <p:regular r:id="rId22"/>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Master" Target="/ppt/slideMasters/slideMaster1.xml" Id="rId1" /><Relationship Type="http://schemas.openxmlformats.org/officeDocument/2006/relationships/slide" Target="/ppt/slides/slide1.xml" Id="rId2" /><Relationship Type="http://schemas.openxmlformats.org/officeDocument/2006/relationships/slide" Target="/ppt/slides/slide2.xml" Id="rId3" /><Relationship Type="http://schemas.openxmlformats.org/officeDocument/2006/relationships/slide" Target="/ppt/slides/slide3.xml" Id="rId4" /><Relationship Type="http://schemas.openxmlformats.org/officeDocument/2006/relationships/slide" Target="/ppt/slides/slide4.xml" Id="rId5" /><Relationship Type="http://schemas.openxmlformats.org/officeDocument/2006/relationships/slide" Target="/ppt/slides/slide5.xml" Id="rId6" /><Relationship Type="http://schemas.openxmlformats.org/officeDocument/2006/relationships/slide" Target="/ppt/slides/slide6.xml" Id="rId7" /><Relationship Type="http://schemas.openxmlformats.org/officeDocument/2006/relationships/slide" Target="/ppt/slides/slide7.xml" Id="rId8" /><Relationship Type="http://schemas.openxmlformats.org/officeDocument/2006/relationships/slide" Target="/ppt/slides/slide8.xml" Id="rId9" /><Relationship Type="http://schemas.openxmlformats.org/officeDocument/2006/relationships/slide" Target="/ppt/slides/slide9.xml" Id="rId10" /><Relationship Type="http://schemas.openxmlformats.org/officeDocument/2006/relationships/slide" Target="/ppt/slides/slide10.xml" Id="rId11" /><Relationship Type="http://schemas.openxmlformats.org/officeDocument/2006/relationships/notesMaster" Target="/ppt/notesMasters/notesMaster1.xml" Id="rId12" /><Relationship Type="http://schemas.openxmlformats.org/officeDocument/2006/relationships/presProps" Target="/ppt/presProps.xml" Id="rId13" /><Relationship Type="http://schemas.openxmlformats.org/officeDocument/2006/relationships/viewProps" Target="/ppt/viewProps.xml" Id="rId14" /><Relationship Type="http://schemas.openxmlformats.org/officeDocument/2006/relationships/theme" Target="/ppt/theme/theme1.xml" Id="rId15" /><Relationship Type="http://schemas.openxmlformats.org/officeDocument/2006/relationships/tableStyles" Target="/ppt/tableStyles.xml" Id="rId16" /><Relationship Type="http://schemas.openxmlformats.org/officeDocument/2006/relationships/font" Target="/ppt/fonts/font1.fntdata" Id="rId17" /><Relationship Type="http://schemas.openxmlformats.org/officeDocument/2006/relationships/font" Target="/ppt/fonts/font2.fntdata" Id="rId18" /><Relationship Type="http://schemas.openxmlformats.org/officeDocument/2006/relationships/font" Target="/ppt/fonts/font3.fntdata" Id="rId19" /><Relationship Type="http://schemas.openxmlformats.org/officeDocument/2006/relationships/font" Target="/ppt/fonts/font4.fntdata" Id="rId20" /><Relationship Type="http://schemas.openxmlformats.org/officeDocument/2006/relationships/font" Target="/ppt/fonts/font5.fntdata" Id="rId21" /><Relationship Type="http://schemas.openxmlformats.org/officeDocument/2006/relationships/font" Target="/ppt/fonts/font6.fntdata" Id="rId22" /></Relationships>
</file>

<file path=ppt/notesMasters/_rels/notesMaster1.xml.rels>&#65279;<?xml version="1.0" encoding="utf-8"?><Relationships xmlns="http://schemas.openxmlformats.org/package/2006/relationships"><Relationship Type="http://schemas.openxmlformats.org/officeDocument/2006/relationships/theme" Target="/ppt/theme/theme1.xml" Id="rId1"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1.xml" Id="rId2" /></Relationships>
</file>

<file path=ppt/notesSlides/_rels/notesSlide2.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2.xml" Id="rId2" /></Relationships>
</file>

<file path=ppt/notesSlides/_rels/notesSlide3.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3.xml" Id="rId2" /></Relationships>
</file>

<file path=ppt/notesSlides/_rels/notesSlide4.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4.xml" Id="rId2" /></Relationships>
</file>

<file path=ppt/notesSlides/_rels/notesSlide5.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5.xml" Id="rId2" /></Relationships>
</file>

<file path=ppt/notesSlides/_rels/notesSlide6.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6.xml" Id="rId2" /></Relationships>
</file>

<file path=ppt/notesSlides/_rels/notesSlide7.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7.xml" Id="rId2" /></Relationships>
</file>

<file path=ppt/notesSlides/_rels/notesSlide8.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8.xml" Id="rId2" /></Relationships>
</file>

<file path=ppt/notesSlides/_rels/notesSlide9.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9.xml" Id="rId2" /></Relationships>
</file>

<file path=ppt/notesSlides/_rels/notesSlide10.xml.rels>&#65279;<?xml version="1.0" encoding="utf-8"?><Relationships xmlns="http://schemas.openxmlformats.org/package/2006/relationships"><Relationship Type="http://schemas.openxmlformats.org/officeDocument/2006/relationships/notesMaster" Target="/ppt/notesMasters/notesMaster1.xml" Id="rId1" /><Relationship Type="http://schemas.openxmlformats.org/officeDocument/2006/relationships/slide" Target="/ppt/slides/slide10.xml" Id="rId2"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2.xml.rels>&#65279;<?xml version="1.0" encoding="utf-8"?><Relationships xmlns="http://schemas.openxmlformats.org/package/2006/relationships"><Relationship Type="http://schemas.openxmlformats.org/officeDocument/2006/relationships/image" Target="/ppt/media/image-1002-1.png" Id="rId1" /><Relationship Type="http://schemas.openxmlformats.org/officeDocument/2006/relationships/image" Target="/ppt/media/image-1002-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3.xml.rels>&#65279;<?xml version="1.0" encoding="utf-8"?><Relationships xmlns="http://schemas.openxmlformats.org/package/2006/relationships"><Relationship Type="http://schemas.openxmlformats.org/officeDocument/2006/relationships/image" Target="/ppt/media/image-1003-1.png" Id="rId1" /><Relationship Type="http://schemas.openxmlformats.org/officeDocument/2006/relationships/image" Target="/ppt/media/image-1003-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4.xml.rels>&#65279;<?xml version="1.0" encoding="utf-8"?><Relationships xmlns="http://schemas.openxmlformats.org/package/2006/relationships"><Relationship Type="http://schemas.openxmlformats.org/officeDocument/2006/relationships/image" Target="/ppt/media/image-1004-1.png" Id="rId1" /><Relationship Type="http://schemas.openxmlformats.org/officeDocument/2006/relationships/image" Target="/ppt/media/image-1004-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5.xml.rels>&#65279;<?xml version="1.0" encoding="utf-8"?><Relationships xmlns="http://schemas.openxmlformats.org/package/2006/relationships"><Relationship Type="http://schemas.openxmlformats.org/officeDocument/2006/relationships/image" Target="/ppt/media/image-1005-1.png" Id="rId1" /><Relationship Type="http://schemas.openxmlformats.org/officeDocument/2006/relationships/image" Target="/ppt/media/image-1005-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6.xml.rels>&#65279;<?xml version="1.0" encoding="utf-8"?><Relationships xmlns="http://schemas.openxmlformats.org/package/2006/relationships"><Relationship Type="http://schemas.openxmlformats.org/officeDocument/2006/relationships/image" Target="/ppt/media/image-1006-1.png" Id="rId1" /><Relationship Type="http://schemas.openxmlformats.org/officeDocument/2006/relationships/image" Target="/ppt/media/image-1006-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7.xml.rels>&#65279;<?xml version="1.0" encoding="utf-8"?><Relationships xmlns="http://schemas.openxmlformats.org/package/2006/relationships"><Relationship Type="http://schemas.openxmlformats.org/officeDocument/2006/relationships/image" Target="/ppt/media/image-1007-1.png" Id="rId1" /><Relationship Type="http://schemas.openxmlformats.org/officeDocument/2006/relationships/image" Target="/ppt/media/image-1007-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8.xml.rels>&#65279;<?xml version="1.0" encoding="utf-8"?><Relationships xmlns="http://schemas.openxmlformats.org/package/2006/relationships"><Relationship Type="http://schemas.openxmlformats.org/officeDocument/2006/relationships/image" Target="/ppt/media/image-1008-1.png" Id="rId1" /><Relationship Type="http://schemas.openxmlformats.org/officeDocument/2006/relationships/image" Target="/ppt/media/image-1008-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9.xml.rels>&#65279;<?xml version="1.0" encoding="utf-8"?><Relationships xmlns="http://schemas.openxmlformats.org/package/2006/relationships"><Relationship Type="http://schemas.openxmlformats.org/officeDocument/2006/relationships/image" Target="/ppt/media/image-1009-1.png" Id="rId1" /><Relationship Type="http://schemas.openxmlformats.org/officeDocument/2006/relationships/image" Target="/ppt/media/image-1009-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10.xml.rels>&#65279;<?xml version="1.0" encoding="utf-8"?><Relationships xmlns="http://schemas.openxmlformats.org/package/2006/relationships"><Relationship Type="http://schemas.openxmlformats.org/officeDocument/2006/relationships/image" Target="/ppt/media/image-1010-1.png" Id="rId1" /><Relationship Type="http://schemas.openxmlformats.org/officeDocument/2006/relationships/image" Target="/ppt/media/image-1010-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_rels/slideLayout11.xml.rels>&#65279;<?xml version="1.0" encoding="utf-8"?><Relationships xmlns="http://schemas.openxmlformats.org/package/2006/relationships"><Relationship Type="http://schemas.openxmlformats.org/officeDocument/2006/relationships/image" Target="/ppt/media/image-1011-1.png" Id="rId1" /><Relationship Type="http://schemas.openxmlformats.org/officeDocument/2006/relationships/image" Target="/ppt/media/image-1011-2.png" Id="rId2" /><Relationship Type="http://schemas.openxmlformats.org/officeDocument/2006/relationships/slideMaster" Target="/ppt/slideMasters/slideMaster1.xml" Id="rId4" /><Relationship Type="http://schemas.openxmlformats.org/officeDocument/2006/relationships/hyperlink" Target="https://gamma.app/?utm_source=made-with-gamma" TargetMode="External" Id="rId3" /></Relationships>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slideLayout" Target="/ppt/slideLayouts/slideLayout2.xml" Id="rId2" /><Relationship Type="http://schemas.openxmlformats.org/officeDocument/2006/relationships/slideLayout" Target="/ppt/slideLayouts/slideLayout3.xml" Id="rId3" /><Relationship Type="http://schemas.openxmlformats.org/officeDocument/2006/relationships/slideLayout" Target="/ppt/slideLayouts/slideLayout4.xml" Id="rId4" /><Relationship Type="http://schemas.openxmlformats.org/officeDocument/2006/relationships/slideLayout" Target="/ppt/slideLayouts/slideLayout5.xml" Id="rId5" /><Relationship Type="http://schemas.openxmlformats.org/officeDocument/2006/relationships/slideLayout" Target="/ppt/slideLayouts/slideLayout6.xml" Id="rId6" /><Relationship Type="http://schemas.openxmlformats.org/officeDocument/2006/relationships/slideLayout" Target="/ppt/slideLayouts/slideLayout7.xml" Id="rId7" /><Relationship Type="http://schemas.openxmlformats.org/officeDocument/2006/relationships/slideLayout" Target="/ppt/slideLayouts/slideLayout8.xml" Id="rId8" /><Relationship Type="http://schemas.openxmlformats.org/officeDocument/2006/relationships/slideLayout" Target="/ppt/slideLayouts/slideLayout9.xml" Id="rId9" /><Relationship Type="http://schemas.openxmlformats.org/officeDocument/2006/relationships/slideLayout" Target="/ppt/slideLayouts/slideLayout10.xml" Id="rId10" /><Relationship Type="http://schemas.openxmlformats.org/officeDocument/2006/relationships/slideLayout" Target="/ppt/slideLayouts/slideLayout11.xml" Id="rId11" /><Relationship Type="http://schemas.openxmlformats.org/officeDocument/2006/relationships/theme" Target="/ppt/theme/theme1.xml" Id="rId12" /></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slideLayout" Target="/ppt/slideLayouts/slideLayout2.xml" Id="rId1" /><Relationship Type="http://schemas.openxmlformats.org/officeDocument/2006/relationships/notesSlide" Target="/ppt/notesSlides/notesSlide1.xml" Id="rId2" /></Relationships>
</file>

<file path=ppt/slides/_rels/slide2.xml.rels>&#65279;<?xml version="1.0" encoding="utf-8"?><Relationships xmlns="http://schemas.openxmlformats.org/package/2006/relationships"><Relationship Type="http://schemas.openxmlformats.org/officeDocument/2006/relationships/slideLayout" Target="/ppt/slideLayouts/slideLayout3.xml" Id="rId1" /><Relationship Type="http://schemas.openxmlformats.org/officeDocument/2006/relationships/notesSlide" Target="/ppt/notesSlides/notesSlide2.xml" Id="rId2" /></Relationships>
</file>

<file path=ppt/slides/_rels/slide3.xml.rels>&#65279;<?xml version="1.0" encoding="utf-8"?><Relationships xmlns="http://schemas.openxmlformats.org/package/2006/relationships"><Relationship Type="http://schemas.openxmlformats.org/officeDocument/2006/relationships/image" Target="/ppt/media/image-3-1.png" Id="rId1" /><Relationship Type="http://schemas.openxmlformats.org/officeDocument/2006/relationships/image" Target="/ppt/media/image-3-2.png" Id="rId2" /><Relationship Type="http://schemas.openxmlformats.org/officeDocument/2006/relationships/image" Target="/ppt/media/image-3-3.svg" Id="rId3" /><Relationship Type="http://schemas.openxmlformats.org/officeDocument/2006/relationships/image" Target="/ppt/media/image-3-4.png" Id="rId4" /><Relationship Type="http://schemas.openxmlformats.org/officeDocument/2006/relationships/image" Target="/ppt/media/image-3-5.svg" Id="rId5" /><Relationship Type="http://schemas.openxmlformats.org/officeDocument/2006/relationships/image" Target="/ppt/media/image-3-6.png" Id="rId6" /><Relationship Type="http://schemas.openxmlformats.org/officeDocument/2006/relationships/image" Target="/ppt/media/image-3-7.svg" Id="rId7" /><Relationship Type="http://schemas.openxmlformats.org/officeDocument/2006/relationships/slideLayout" Target="/ppt/slideLayouts/slideLayout4.xml" Id="rId8" /><Relationship Type="http://schemas.openxmlformats.org/officeDocument/2006/relationships/notesSlide" Target="/ppt/notesSlides/notesSlide3.xml" Id="rId9" /></Relationships>
</file>

<file path=ppt/slides/_rels/slide4.xml.rels>&#65279;<?xml version="1.0" encoding="utf-8"?><Relationships xmlns="http://schemas.openxmlformats.org/package/2006/relationships"><Relationship Type="http://schemas.openxmlformats.org/officeDocument/2006/relationships/image" Target="/ppt/media/image-4-1.png" Id="rId1" /><Relationship Type="http://schemas.openxmlformats.org/officeDocument/2006/relationships/image" Target="/ppt/media/image-4-2.svg" Id="rId2" /><Relationship Type="http://schemas.openxmlformats.org/officeDocument/2006/relationships/image" Target="/ppt/media/image-4-3.png" Id="rId3" /><Relationship Type="http://schemas.openxmlformats.org/officeDocument/2006/relationships/image" Target="/ppt/media/image-4-4.svg" Id="rId4" /><Relationship Type="http://schemas.openxmlformats.org/officeDocument/2006/relationships/image" Target="/ppt/media/image-4-5.png" Id="rId5" /><Relationship Type="http://schemas.openxmlformats.org/officeDocument/2006/relationships/image" Target="/ppt/media/image-4-6.svg" Id="rId6" /><Relationship Type="http://schemas.openxmlformats.org/officeDocument/2006/relationships/slideLayout" Target="/ppt/slideLayouts/slideLayout5.xml" Id="rId7" /><Relationship Type="http://schemas.openxmlformats.org/officeDocument/2006/relationships/notesSlide" Target="/ppt/notesSlides/notesSlide4.xml" Id="rI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Id1" /><Relationship Type="http://schemas.openxmlformats.org/officeDocument/2006/relationships/notesSlide" Target="/ppt/notesSlides/notesSlide5.xml" Id="rId2" /></Relationships>
</file>

<file path=ppt/slides/_rels/slide6.xml.rels>&#65279;<?xml version="1.0" encoding="utf-8"?><Relationships xmlns="http://schemas.openxmlformats.org/package/2006/relationships"><Relationship Type="http://schemas.openxmlformats.org/officeDocument/2006/relationships/image" Target="/ppt/media/image-6-1.png" Id="rId1" /><Relationship Type="http://schemas.openxmlformats.org/officeDocument/2006/relationships/image" Target="/ppt/media/image-6-2.png" Id="rId2" /><Relationship Type="http://schemas.openxmlformats.org/officeDocument/2006/relationships/image" Target="/ppt/media/image-6-3.png" Id="rId3" /><Relationship Type="http://schemas.openxmlformats.org/officeDocument/2006/relationships/image" Target="/ppt/media/image-6-4.png" Id="rId4" /><Relationship Type="http://schemas.openxmlformats.org/officeDocument/2006/relationships/image" Target="/ppt/media/image-6-5.png" Id="rId5" /><Relationship Type="http://schemas.openxmlformats.org/officeDocument/2006/relationships/image" Target="/ppt/media/image-6-6.png" Id="rId6" /><Relationship Type="http://schemas.openxmlformats.org/officeDocument/2006/relationships/slideLayout" Target="/ppt/slideLayouts/slideLayout7.xml" Id="rId7" /><Relationship Type="http://schemas.openxmlformats.org/officeDocument/2006/relationships/notesSlide" Target="/ppt/notesSlides/notesSlide6.xml" Id="rId8" /></Relationships>
</file>

<file path=ppt/slides/_rels/slide7.xml.rels>&#65279;<?xml version="1.0" encoding="utf-8"?><Relationships xmlns="http://schemas.openxmlformats.org/package/2006/relationships"><Relationship Type="http://schemas.openxmlformats.org/officeDocument/2006/relationships/image" Target="/ppt/media/image-7-1.png" Id="rId1" /><Relationship Type="http://schemas.openxmlformats.org/officeDocument/2006/relationships/image" Target="/ppt/media/image-7-2.svg" Id="rId2" /><Relationship Type="http://schemas.openxmlformats.org/officeDocument/2006/relationships/image" Target="/ppt/media/image-7-3.png" Id="rId3" /><Relationship Type="http://schemas.openxmlformats.org/officeDocument/2006/relationships/image" Target="/ppt/media/image-7-4.svg" Id="rId4" /><Relationship Type="http://schemas.openxmlformats.org/officeDocument/2006/relationships/image" Target="/ppt/media/image-7-5.png" Id="rId5" /><Relationship Type="http://schemas.openxmlformats.org/officeDocument/2006/relationships/image" Target="/ppt/media/image-7-6.svg" Id="rId6" /><Relationship Type="http://schemas.openxmlformats.org/officeDocument/2006/relationships/slideLayout" Target="/ppt/slideLayouts/slideLayout8.xml" Id="rId7" /><Relationship Type="http://schemas.openxmlformats.org/officeDocument/2006/relationships/notesSlide" Target="/ppt/notesSlides/notesSlide7.xml" Id="rId8" /></Relationships>
</file>

<file path=ppt/slides/_rels/slide8.xml.rels>&#65279;<?xml version="1.0" encoding="utf-8"?><Relationships xmlns="http://schemas.openxmlformats.org/package/2006/relationships"><Relationship Type="http://schemas.openxmlformats.org/officeDocument/2006/relationships/slideLayout" Target="/ppt/slideLayouts/slideLayout9.xml" Id="rId1" /><Relationship Type="http://schemas.openxmlformats.org/officeDocument/2006/relationships/notesSlide" Target="/ppt/notesSlides/notesSlide8.xml" Id="rId2" /></Relationships>
</file>

<file path=ppt/slides/_rels/slide9.xml.rels>&#65279;<?xml version="1.0" encoding="utf-8"?><Relationships xmlns="http://schemas.openxmlformats.org/package/2006/relationships"><Relationship Type="http://schemas.openxmlformats.org/officeDocument/2006/relationships/image" Target="/ppt/media/image-9-1.png" Id="rId1" /><Relationship Type="http://schemas.openxmlformats.org/officeDocument/2006/relationships/image" Target="/ppt/media/image-9-2.png" Id="rId2" /><Relationship Type="http://schemas.openxmlformats.org/officeDocument/2006/relationships/slideLayout" Target="/ppt/slideLayouts/slideLayout10.xml" Id="rId3" /><Relationship Type="http://schemas.openxmlformats.org/officeDocument/2006/relationships/notesSlide" Target="/ppt/notesSlides/notesSlide9.xml" Id="rId4" /></Relationships>
</file>

<file path=ppt/slides/_rels/slide10.xml.rels>&#65279;<?xml version="1.0" encoding="utf-8"?><Relationships xmlns="http://schemas.openxmlformats.org/package/2006/relationships"><Relationship Type="http://schemas.openxmlformats.org/officeDocument/2006/relationships/image" Target="/ppt/media/image-10-1.png" Id="rId1" /><Relationship Type="http://schemas.openxmlformats.org/officeDocument/2006/relationships/image" Target="/ppt/media/image-10-2.svg" Id="rId2" /><Relationship Type="http://schemas.openxmlformats.org/officeDocument/2006/relationships/image" Target="/ppt/media/image-10-3.png" Id="rId3" /><Relationship Type="http://schemas.openxmlformats.org/officeDocument/2006/relationships/image" Target="/ppt/media/image-10-4.svg" Id="rId4" /><Relationship Type="http://schemas.openxmlformats.org/officeDocument/2006/relationships/image" Target="/ppt/media/image-10-5.png" Id="rId5" /><Relationship Type="http://schemas.openxmlformats.org/officeDocument/2006/relationships/image" Target="/ppt/media/image-10-6.svg" Id="rId6" /><Relationship Type="http://schemas.openxmlformats.org/officeDocument/2006/relationships/image" Target="/ppt/media/image-10-7.png" Id="rId7" /><Relationship Type="http://schemas.openxmlformats.org/officeDocument/2006/relationships/image" Target="/ppt/media/image-10-8.svg" Id="rId8" /><Relationship Type="http://schemas.openxmlformats.org/officeDocument/2006/relationships/image" Target="/ppt/media/image-10-9.png" Id="rId9" /><Relationship Type="http://schemas.openxmlformats.org/officeDocument/2006/relationships/slideLayout" Target="/ppt/slideLayouts/slideLayout11.xml" Id="rId10" /><Relationship Type="http://schemas.openxmlformats.org/officeDocument/2006/relationships/notesSlide" Target="/ppt/notesSlides/notesSlide10.xml" Id="rId11" /></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837724" y="923568"/>
            <a:ext cx="12954952" cy="1847731"/>
          </a:xfrm>
          <a:prstGeom prst="rect">
            <a:avLst/>
          </a:prstGeom>
          <a:noFill/>
          <a:ln/>
        </p:spPr>
        <p:txBody>
          <a:bodyPr wrap="square" lIns="0" tIns="0" rIns="0" bIns="0" rtlCol="0" anchor="t"/>
          <a:lstStyle/>
          <a:p>
            <a:pPr algn="l" indent="0" marL="0">
              <a:lnSpc>
                <a:spcPts val="4850"/>
              </a:lnSpc>
              <a:buNone/>
            </a:pPr>
            <a:r>
              <a:rPr lang="en-US" sz="3850" dirty="0">
                <a:solidFill>
                  <a:srgbClr val="000000"/>
                </a:solidFill>
                <a:latin typeface="Source Serif 4 Semi Bold" pitchFamily="34" charset="0"/>
                <a:ea typeface="Source Serif 4 Semi Bold" pitchFamily="34" charset="-122"/>
                <a:cs typeface="Source Serif 4 Semi Bold" pitchFamily="34" charset="-120"/>
              </a:rPr>
              <a:t>AI as a Knowledge-Creation Tool: Industry 4.0, Infrastructure, and Sustainability in Emerging Markets</a:t>
            </a:r>
            <a:endParaRPr lang="en-US" sz="3850" dirty="0"/>
          </a:p>
        </p:txBody>
      </p:sp>
      <p:sp>
        <p:nvSpPr>
          <p:cNvPr id="3" name="Text 1"/>
          <p:cNvSpPr/>
          <p:nvPr/>
        </p:nvSpPr>
        <p:spPr>
          <a:xfrm>
            <a:off x="837724" y="3190161"/>
            <a:ext cx="12954952" cy="335042"/>
          </a:xfrm>
          <a:prstGeom prst="rect">
            <a:avLst/>
          </a:prstGeom>
          <a:noFill/>
          <a:ln/>
        </p:spPr>
        <p:txBody>
          <a:bodyPr wrap="non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Mr. Piyush Kumar — Assistant Professor, Department of Management, Vishveshwarya Group of Institutions (piyushkumar5698@gmail.com)</a:t>
            </a:r>
            <a:endParaRPr lang="en-US" sz="1600" dirty="0"/>
          </a:p>
        </p:txBody>
      </p:sp>
      <p:sp>
        <p:nvSpPr>
          <p:cNvPr id="4" name="Text 2"/>
          <p:cNvSpPr/>
          <p:nvPr/>
        </p:nvSpPr>
        <p:spPr>
          <a:xfrm>
            <a:off x="837724" y="3760827"/>
            <a:ext cx="12954952" cy="335042"/>
          </a:xfrm>
          <a:prstGeom prst="rect">
            <a:avLst/>
          </a:prstGeom>
          <a:noFill/>
          <a:ln/>
        </p:spPr>
        <p:txBody>
          <a:bodyPr wrap="non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Ms. Teena Singh — Assistant Professor, Department of Management, Vishveshwarya Group of Institutions (ts.singh670@gmail.com)</a:t>
            </a:r>
            <a:endParaRPr lang="en-US" sz="1600" dirty="0"/>
          </a:p>
        </p:txBody>
      </p:sp>
      <p:sp>
        <p:nvSpPr>
          <p:cNvPr id="5" name="Text 3"/>
          <p:cNvSpPr/>
          <p:nvPr/>
        </p:nvSpPr>
        <p:spPr>
          <a:xfrm>
            <a:off x="837724" y="4331494"/>
            <a:ext cx="12954952" cy="2345293"/>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Abstract: In the Fourth Industrial Revolution, artificial intelligence (AI) leverages large-scale data, computational power, and advanced algorithms to transform knowledge creation and support Sustainable Development Goals (SDGs). This study frames AI as a research tool and examines its role in poverty reduction (SDG 1) and industry, innovation, and infrastructure (SDG 9) in emerging economies. Using content analysis of government reports, peer-reviewed literature, and international data, the findings show AI enhances data-driven insights, improves infrastructure reliability and efficiency (transportation, logistics), enables informed policy and economic decision-making, and supports financial inclusion, agriculture, and education—thereby advancing sustainable development. The study recommends increased government investment in AI and AI-based research in emerging economies to accelerate innovation and achievement of key SDGs.</a:t>
            </a:r>
            <a:endParaRPr lang="en-US" sz="1600" dirty="0"/>
          </a:p>
        </p:txBody>
      </p:sp>
      <p:sp>
        <p:nvSpPr>
          <p:cNvPr id="6" name="Shape 4"/>
          <p:cNvSpPr/>
          <p:nvPr/>
        </p:nvSpPr>
        <p:spPr>
          <a:xfrm>
            <a:off x="837724" y="6912412"/>
            <a:ext cx="5943838" cy="393502"/>
          </a:xfrm>
          <a:prstGeom prst="roundRect">
            <a:avLst>
              <a:gd name="adj" fmla="val 17885"/>
            </a:avLst>
          </a:prstGeom>
          <a:solidFill>
            <a:srgbClr val="F0D4F7"/>
          </a:solidFill>
          <a:ln/>
        </p:spPr>
      </p:sp>
      <p:sp>
        <p:nvSpPr>
          <p:cNvPr id="7" name="Text 5"/>
          <p:cNvSpPr/>
          <p:nvPr/>
        </p:nvSpPr>
        <p:spPr>
          <a:xfrm>
            <a:off x="963335" y="6975157"/>
            <a:ext cx="5692616" cy="268010"/>
          </a:xfrm>
          <a:prstGeom prst="rect">
            <a:avLst/>
          </a:prstGeom>
          <a:noFill/>
          <a:ln/>
        </p:spPr>
        <p:txBody>
          <a:bodyPr wrap="none" lIns="0" tIns="0" rIns="0" bIns="0" rtlCol="0" anchor="t"/>
          <a:lstStyle/>
          <a:p>
            <a:pPr algn="l" indent="0" marL="0">
              <a:lnSpc>
                <a:spcPts val="2100"/>
              </a:lnSpc>
              <a:buNone/>
            </a:pPr>
            <a:r>
              <a:rPr lang="en-US" sz="1300" dirty="0">
                <a:solidFill>
                  <a:srgbClr val="272525"/>
                </a:solidFill>
                <a:latin typeface="Source Sans 3" pitchFamily="34" charset="0"/>
                <a:ea typeface="Source Sans 3" pitchFamily="34" charset="-122"/>
                <a:cs typeface="Source Sans 3" pitchFamily="34" charset="-120"/>
              </a:rPr>
              <a:t>KEYWORDS: AI · INDUSTRY 4.0 · INNOVATION · INFRASTRUCTURE · SUSTAINABILITY</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837724" y="917615"/>
            <a:ext cx="10426660" cy="615910"/>
          </a:xfrm>
          <a:prstGeom prst="rect">
            <a:avLst/>
          </a:prstGeom>
          <a:noFill/>
          <a:ln/>
        </p:spPr>
        <p:txBody>
          <a:bodyPr wrap="none" lIns="0" tIns="0" rIns="0" bIns="0" rtlCol="0" anchor="t"/>
          <a:lstStyle/>
          <a:p>
            <a:pPr algn="l" indent="0" marL="0">
              <a:lnSpc>
                <a:spcPts val="4850"/>
              </a:lnSpc>
              <a:buNone/>
            </a:pPr>
            <a:r>
              <a:rPr lang="en-US" sz="3850" dirty="0">
                <a:solidFill>
                  <a:srgbClr val="000000"/>
                </a:solidFill>
                <a:latin typeface="Source Serif 4 Semi Bold" pitchFamily="34" charset="0"/>
                <a:ea typeface="Source Serif 4 Semi Bold" pitchFamily="34" charset="-122"/>
                <a:cs typeface="Source Serif 4 Semi Bold" pitchFamily="34" charset="-120"/>
              </a:rPr>
              <a:t>Introduction — Context, Scope, and Purpose</a:t>
            </a:r>
            <a:endParaRPr lang="en-US" sz="3850" dirty="0"/>
          </a:p>
        </p:txBody>
      </p:sp>
      <p:sp>
        <p:nvSpPr>
          <p:cNvPr id="3" name="Text 1"/>
          <p:cNvSpPr/>
          <p:nvPr/>
        </p:nvSpPr>
        <p:spPr>
          <a:xfrm>
            <a:off x="837724" y="1952387"/>
            <a:ext cx="12954952" cy="2010251"/>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Industry 4.0 (the Fourth Industrial Revolution) is reshaping how people live, work, govern, and produce. Building on previous revolutions—from mechanization and steam power, to electricity and mass production, to digital computing and automation—Industry 4.0 is distinguished by scale, scope, complexity, and the pervasive generation of information through interconnected devices and services. Schwab and other scholars argue this era is unprecedented because individuals can now create knowledge via data mining, pervasive mobile connectivity, and powerful computational resources. This card summarizes the historical arc, establishes the study's scope, and frames the research question: how does AI, as a knowledge-creation tool, influence poverty reduction (SDG 1) and industry, innovation, and infrastructure (SDG 9) in emerging economies?</a:t>
            </a:r>
            <a:endParaRPr lang="en-US" sz="1600" dirty="0"/>
          </a:p>
        </p:txBody>
      </p:sp>
      <p:sp>
        <p:nvSpPr>
          <p:cNvPr id="4" name="Shape 2"/>
          <p:cNvSpPr/>
          <p:nvPr/>
        </p:nvSpPr>
        <p:spPr>
          <a:xfrm>
            <a:off x="837724" y="4198263"/>
            <a:ext cx="4178618" cy="2207895"/>
          </a:xfrm>
          <a:prstGeom prst="roundRect">
            <a:avLst>
              <a:gd name="adj" fmla="val 3984"/>
            </a:avLst>
          </a:prstGeom>
          <a:solidFill>
            <a:srgbClr val="F0D4F7"/>
          </a:solidFill>
          <a:ln w="7620">
            <a:solidFill>
              <a:srgbClr val="D6BADD"/>
            </a:solidFill>
            <a:prstDash val="solid"/>
          </a:ln>
        </p:spPr>
      </p:sp>
      <p:sp>
        <p:nvSpPr>
          <p:cNvPr id="5" name="Text 3"/>
          <p:cNvSpPr/>
          <p:nvPr/>
        </p:nvSpPr>
        <p:spPr>
          <a:xfrm>
            <a:off x="1054775" y="4415314"/>
            <a:ext cx="2725579"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Historical Foundations</a:t>
            </a:r>
            <a:endParaRPr lang="en-US" sz="1900" dirty="0"/>
          </a:p>
        </p:txBody>
      </p:sp>
      <p:sp>
        <p:nvSpPr>
          <p:cNvPr id="6" name="Text 4"/>
          <p:cNvSpPr/>
          <p:nvPr/>
        </p:nvSpPr>
        <p:spPr>
          <a:xfrm>
            <a:off x="1054775" y="4848939"/>
            <a:ext cx="3744516" cy="1340168"/>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From 18th-century steam engines to 20th-century computing: each revolution transformed livelihoods and production relationships.</a:t>
            </a:r>
            <a:endParaRPr lang="en-US" sz="1600" dirty="0"/>
          </a:p>
        </p:txBody>
      </p:sp>
      <p:sp>
        <p:nvSpPr>
          <p:cNvPr id="7" name="Shape 5"/>
          <p:cNvSpPr/>
          <p:nvPr/>
        </p:nvSpPr>
        <p:spPr>
          <a:xfrm>
            <a:off x="5225772" y="4198263"/>
            <a:ext cx="4178737" cy="2207895"/>
          </a:xfrm>
          <a:prstGeom prst="roundRect">
            <a:avLst>
              <a:gd name="adj" fmla="val 3984"/>
            </a:avLst>
          </a:prstGeom>
          <a:solidFill>
            <a:srgbClr val="F0D4F7"/>
          </a:solidFill>
          <a:ln w="7620">
            <a:solidFill>
              <a:srgbClr val="D6BADD"/>
            </a:solidFill>
            <a:prstDash val="solid"/>
          </a:ln>
        </p:spPr>
      </p:sp>
      <p:sp>
        <p:nvSpPr>
          <p:cNvPr id="8" name="Text 6"/>
          <p:cNvSpPr/>
          <p:nvPr/>
        </p:nvSpPr>
        <p:spPr>
          <a:xfrm>
            <a:off x="5442823" y="4415314"/>
            <a:ext cx="3114794"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Distinctive Features of 4IR</a:t>
            </a:r>
            <a:endParaRPr lang="en-US" sz="1900" dirty="0"/>
          </a:p>
        </p:txBody>
      </p:sp>
      <p:sp>
        <p:nvSpPr>
          <p:cNvPr id="9" name="Text 7"/>
          <p:cNvSpPr/>
          <p:nvPr/>
        </p:nvSpPr>
        <p:spPr>
          <a:xfrm>
            <a:off x="5442823" y="4848939"/>
            <a:ext cx="3744635" cy="1340168"/>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Ubiquitous connectivity, data-driven knowledge creation, and new economic models (sharing economy, platformization).</a:t>
            </a:r>
            <a:endParaRPr lang="en-US" sz="1600" dirty="0"/>
          </a:p>
        </p:txBody>
      </p:sp>
      <p:sp>
        <p:nvSpPr>
          <p:cNvPr id="10" name="Shape 8"/>
          <p:cNvSpPr/>
          <p:nvPr/>
        </p:nvSpPr>
        <p:spPr>
          <a:xfrm>
            <a:off x="9613940" y="4198263"/>
            <a:ext cx="4178737" cy="2207895"/>
          </a:xfrm>
          <a:prstGeom prst="roundRect">
            <a:avLst>
              <a:gd name="adj" fmla="val 3984"/>
            </a:avLst>
          </a:prstGeom>
          <a:solidFill>
            <a:srgbClr val="F0D4F7"/>
          </a:solidFill>
          <a:ln w="7620">
            <a:solidFill>
              <a:srgbClr val="D6BADD"/>
            </a:solidFill>
            <a:prstDash val="solid"/>
          </a:ln>
        </p:spPr>
      </p:sp>
      <p:sp>
        <p:nvSpPr>
          <p:cNvPr id="11" name="Text 9"/>
          <p:cNvSpPr/>
          <p:nvPr/>
        </p:nvSpPr>
        <p:spPr>
          <a:xfrm>
            <a:off x="9830991" y="4415314"/>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Research Gap</a:t>
            </a:r>
            <a:endParaRPr lang="en-US" sz="1900" dirty="0"/>
          </a:p>
        </p:txBody>
      </p:sp>
      <p:sp>
        <p:nvSpPr>
          <p:cNvPr id="12" name="Text 10"/>
          <p:cNvSpPr/>
          <p:nvPr/>
        </p:nvSpPr>
        <p:spPr>
          <a:xfrm>
            <a:off x="9830991" y="4848939"/>
            <a:ext cx="3744635" cy="1340168"/>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Limited empirical research on AI's direct role in poverty reduction, infrastructure development, and SDG attainment in emerging markets.</a:t>
            </a:r>
            <a:endParaRPr lang="en-US" sz="1600" dirty="0"/>
          </a:p>
        </p:txBody>
      </p:sp>
      <p:sp>
        <p:nvSpPr>
          <p:cNvPr id="13" name="Text 11"/>
          <p:cNvSpPr/>
          <p:nvPr/>
        </p:nvSpPr>
        <p:spPr>
          <a:xfrm>
            <a:off x="837724" y="6641783"/>
            <a:ext cx="12954952" cy="670084"/>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Purpose: To examine AI's transformative potential via content analysis, synthesizing literature on agriculture, finance, education, transport, and data infrastructure to derive practical implications for policy and investment in emerging economies.</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1696283" y="483989"/>
            <a:ext cx="9193411" cy="445294"/>
          </a:xfrm>
          <a:prstGeom prst="rect">
            <a:avLst/>
          </a:prstGeom>
          <a:noFill/>
          <a:ln/>
        </p:spPr>
        <p:txBody>
          <a:bodyPr wrap="none" lIns="0" tIns="0" rIns="0" bIns="0" rtlCol="0" anchor="t"/>
          <a:lstStyle/>
          <a:p>
            <a:pPr algn="l" indent="0" marL="0">
              <a:lnSpc>
                <a:spcPts val="3500"/>
              </a:lnSpc>
              <a:buNone/>
            </a:pPr>
            <a:r>
              <a:rPr lang="en-US" sz="2800" dirty="0">
                <a:solidFill>
                  <a:srgbClr val="000000"/>
                </a:solidFill>
                <a:latin typeface="Source Serif 4 Semi Bold" pitchFamily="34" charset="0"/>
                <a:ea typeface="Source Serif 4 Semi Bold" pitchFamily="34" charset="-122"/>
                <a:cs typeface="Source Serif 4 Semi Bold" pitchFamily="34" charset="-120"/>
              </a:rPr>
              <a:t>The Industry 4.0 Revolution — Characteristics &amp; Risks</a:t>
            </a:r>
            <a:endParaRPr lang="en-US" sz="2800" dirty="0"/>
          </a:p>
        </p:txBody>
      </p:sp>
      <p:pic>
        <p:nvPicPr>
          <p:cNvPr id="3" name="Image 0" descr="preencoded.png">    </p:cNvPr>
          <p:cNvPicPr>
            <a:picLocks noChangeAspect="1"/>
          </p:cNvPicPr>
          <p:nvPr/>
        </p:nvPicPr>
        <p:blipFill>
          <a:blip r:embed="rId1"/>
          <a:stretch>
            <a:fillRect/>
          </a:stretch>
        </p:blipFill>
        <p:spPr>
          <a:xfrm>
            <a:off x="1696283" y="1148120"/>
            <a:ext cx="9692640" cy="4061460"/>
          </a:xfrm>
          <a:prstGeom prst="rect">
            <a:avLst/>
          </a:prstGeom>
        </p:spPr>
      </p:pic>
      <p:sp>
        <p:nvSpPr>
          <p:cNvPr id="4" name="Text 1"/>
          <p:cNvSpPr/>
          <p:nvPr/>
        </p:nvSpPr>
        <p:spPr>
          <a:xfrm>
            <a:off x="1696283" y="5332690"/>
            <a:ext cx="11237833" cy="834866"/>
          </a:xfrm>
          <a:prstGeom prst="rect">
            <a:avLst/>
          </a:prstGeom>
          <a:noFill/>
          <a:ln/>
        </p:spPr>
        <p:txBody>
          <a:bodyPr wrap="square" lIns="0" tIns="0" rIns="0" bIns="0" rtlCol="0" anchor="t"/>
          <a:lstStyle/>
          <a:p>
            <a:pPr algn="l" indent="0" marL="0">
              <a:lnSpc>
                <a:spcPts val="1600"/>
              </a:lnSpc>
              <a:buNone/>
            </a:pPr>
            <a:r>
              <a:rPr lang="en-US" sz="1150" dirty="0">
                <a:solidFill>
                  <a:srgbClr val="272525"/>
                </a:solidFill>
                <a:latin typeface="Source Sans 3" pitchFamily="34" charset="0"/>
                <a:ea typeface="Source Sans 3" pitchFamily="34" charset="-122"/>
                <a:cs typeface="Source Sans 3" pitchFamily="34" charset="-120"/>
              </a:rPr>
              <a:t>Industry 4.0 differs from prior revolutions in how it generates and leverages information: data accumulation, analytics, and machine intelligence enable new production relationships and services. Pervasive mobile processing, cloud storage, AI/ML algorithms, IoT, robotics, and distributed ledgers accelerate innovation while reshaping labor markets. Key advantages include improved productivity, faster decision-making, and new economic models; primary concerns include automation-driven displacement of low-skill jobs and the potential to exacerbate inequality unless managed through policy and institutional change.</a:t>
            </a:r>
            <a:endParaRPr lang="en-US" sz="11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696283" y="6290667"/>
            <a:ext cx="378500" cy="378500"/>
          </a:xfrm>
          <a:prstGeom prst="rect">
            <a:avLst/>
          </a:prstGeom>
        </p:spPr>
      </p:pic>
      <p:sp>
        <p:nvSpPr>
          <p:cNvPr id="6" name="Text 2"/>
          <p:cNvSpPr/>
          <p:nvPr/>
        </p:nvSpPr>
        <p:spPr>
          <a:xfrm>
            <a:off x="2211586" y="6290667"/>
            <a:ext cx="2568416" cy="222647"/>
          </a:xfrm>
          <a:prstGeom prst="rect">
            <a:avLst/>
          </a:prstGeom>
          <a:noFill/>
          <a:ln/>
        </p:spPr>
        <p:txBody>
          <a:bodyPr wrap="none" lIns="0" tIns="0" rIns="0" bIns="0" rtlCol="0" anchor="t"/>
          <a:lstStyle/>
          <a:p>
            <a:pPr algn="l" indent="0" marL="0">
              <a:lnSpc>
                <a:spcPts val="1750"/>
              </a:lnSpc>
              <a:buNone/>
            </a:pPr>
            <a:r>
              <a:rPr lang="en-US" sz="1400" dirty="0">
                <a:solidFill>
                  <a:srgbClr val="272525"/>
                </a:solidFill>
                <a:latin typeface="Source Serif 4 Semi Bold" pitchFamily="34" charset="0"/>
                <a:ea typeface="Source Serif 4 Semi Bold" pitchFamily="34" charset="-122"/>
                <a:cs typeface="Source Serif 4 Semi Bold" pitchFamily="34" charset="-120"/>
              </a:rPr>
              <a:t>Data &amp; Knowledge Generation</a:t>
            </a:r>
            <a:endParaRPr lang="en-US" sz="1400" dirty="0"/>
          </a:p>
        </p:txBody>
      </p:sp>
      <p:sp>
        <p:nvSpPr>
          <p:cNvPr id="7" name="Text 3"/>
          <p:cNvSpPr/>
          <p:nvPr/>
        </p:nvSpPr>
        <p:spPr>
          <a:xfrm>
            <a:off x="2211586" y="6578918"/>
            <a:ext cx="3139440" cy="626150"/>
          </a:xfrm>
          <a:prstGeom prst="rect">
            <a:avLst/>
          </a:prstGeom>
          <a:noFill/>
          <a:ln/>
        </p:spPr>
        <p:txBody>
          <a:bodyPr wrap="square" lIns="0" tIns="0" rIns="0" bIns="0" rtlCol="0" anchor="t"/>
          <a:lstStyle/>
          <a:p>
            <a:pPr algn="l" indent="0" marL="0">
              <a:lnSpc>
                <a:spcPts val="1600"/>
              </a:lnSpc>
              <a:buNone/>
            </a:pPr>
            <a:r>
              <a:rPr lang="en-US" sz="1150" dirty="0">
                <a:solidFill>
                  <a:srgbClr val="272525"/>
                </a:solidFill>
                <a:latin typeface="Source Sans 3" pitchFamily="34" charset="0"/>
                <a:ea typeface="Source Sans 3" pitchFamily="34" charset="-122"/>
                <a:cs typeface="Source Sans 3" pitchFamily="34" charset="-120"/>
              </a:rPr>
              <a:t>Individuals and organizations produce massive datasets that fuel machine learning and novel insights across sectors.</a:t>
            </a:r>
            <a:endParaRPr lang="en-US" sz="115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87829" y="6290667"/>
            <a:ext cx="378500" cy="378500"/>
          </a:xfrm>
          <a:prstGeom prst="rect">
            <a:avLst/>
          </a:prstGeom>
        </p:spPr>
      </p:pic>
      <p:sp>
        <p:nvSpPr>
          <p:cNvPr id="9" name="Text 4"/>
          <p:cNvSpPr/>
          <p:nvPr/>
        </p:nvSpPr>
        <p:spPr>
          <a:xfrm>
            <a:off x="6003131" y="6290667"/>
            <a:ext cx="2716649" cy="222647"/>
          </a:xfrm>
          <a:prstGeom prst="rect">
            <a:avLst/>
          </a:prstGeom>
          <a:noFill/>
          <a:ln/>
        </p:spPr>
        <p:txBody>
          <a:bodyPr wrap="none" lIns="0" tIns="0" rIns="0" bIns="0" rtlCol="0" anchor="t"/>
          <a:lstStyle/>
          <a:p>
            <a:pPr algn="l" indent="0" marL="0">
              <a:lnSpc>
                <a:spcPts val="1750"/>
              </a:lnSpc>
              <a:buNone/>
            </a:pPr>
            <a:r>
              <a:rPr lang="en-US" sz="1400" dirty="0">
                <a:solidFill>
                  <a:srgbClr val="272525"/>
                </a:solidFill>
                <a:latin typeface="Source Serif 4 Semi Bold" pitchFamily="34" charset="0"/>
                <a:ea typeface="Source Serif 4 Semi Bold" pitchFamily="34" charset="-122"/>
                <a:cs typeface="Source Serif 4 Semi Bold" pitchFamily="34" charset="-120"/>
              </a:rPr>
              <a:t>Automation &amp; Labor Disruption</a:t>
            </a:r>
            <a:endParaRPr lang="en-US" sz="1400" dirty="0"/>
          </a:p>
        </p:txBody>
      </p:sp>
      <p:sp>
        <p:nvSpPr>
          <p:cNvPr id="10" name="Text 5"/>
          <p:cNvSpPr/>
          <p:nvPr/>
        </p:nvSpPr>
        <p:spPr>
          <a:xfrm>
            <a:off x="6003131" y="6578918"/>
            <a:ext cx="3139440" cy="626150"/>
          </a:xfrm>
          <a:prstGeom prst="rect">
            <a:avLst/>
          </a:prstGeom>
          <a:noFill/>
          <a:ln/>
        </p:spPr>
        <p:txBody>
          <a:bodyPr wrap="square" lIns="0" tIns="0" rIns="0" bIns="0" rtlCol="0" anchor="t"/>
          <a:lstStyle/>
          <a:p>
            <a:pPr algn="l" indent="0" marL="0">
              <a:lnSpc>
                <a:spcPts val="1600"/>
              </a:lnSpc>
              <a:buNone/>
            </a:pPr>
            <a:r>
              <a:rPr lang="en-US" sz="1150" dirty="0">
                <a:solidFill>
                  <a:srgbClr val="272525"/>
                </a:solidFill>
                <a:latin typeface="Source Sans 3" pitchFamily="34" charset="0"/>
                <a:ea typeface="Source Sans 3" pitchFamily="34" charset="-122"/>
                <a:cs typeface="Source Sans 3" pitchFamily="34" charset="-120"/>
              </a:rPr>
              <a:t>Robots, AI, and automation may replace routine work—policy responses are required to mitigate inequality and social tension.</a:t>
            </a:r>
            <a:endParaRPr lang="en-US" sz="115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9374" y="6290667"/>
            <a:ext cx="378500" cy="378500"/>
          </a:xfrm>
          <a:prstGeom prst="rect">
            <a:avLst/>
          </a:prstGeom>
        </p:spPr>
      </p:pic>
      <p:sp>
        <p:nvSpPr>
          <p:cNvPr id="12" name="Text 6"/>
          <p:cNvSpPr/>
          <p:nvPr/>
        </p:nvSpPr>
        <p:spPr>
          <a:xfrm>
            <a:off x="9794677" y="6290667"/>
            <a:ext cx="1931670" cy="222647"/>
          </a:xfrm>
          <a:prstGeom prst="rect">
            <a:avLst/>
          </a:prstGeom>
          <a:noFill/>
          <a:ln/>
        </p:spPr>
        <p:txBody>
          <a:bodyPr wrap="none" lIns="0" tIns="0" rIns="0" bIns="0" rtlCol="0" anchor="t"/>
          <a:lstStyle/>
          <a:p>
            <a:pPr algn="l" indent="0" marL="0">
              <a:lnSpc>
                <a:spcPts val="1750"/>
              </a:lnSpc>
              <a:buNone/>
            </a:pPr>
            <a:r>
              <a:rPr lang="en-US" sz="1400" dirty="0">
                <a:solidFill>
                  <a:srgbClr val="272525"/>
                </a:solidFill>
                <a:latin typeface="Source Serif 4 Semi Bold" pitchFamily="34" charset="0"/>
                <a:ea typeface="Source Serif 4 Semi Bold" pitchFamily="34" charset="-122"/>
                <a:cs typeface="Source Serif 4 Semi Bold" pitchFamily="34" charset="-120"/>
              </a:rPr>
              <a:t>New Economic Models</a:t>
            </a:r>
            <a:endParaRPr lang="en-US" sz="1400" dirty="0"/>
          </a:p>
        </p:txBody>
      </p:sp>
      <p:sp>
        <p:nvSpPr>
          <p:cNvPr id="13" name="Text 7"/>
          <p:cNvSpPr/>
          <p:nvPr/>
        </p:nvSpPr>
        <p:spPr>
          <a:xfrm>
            <a:off x="9794677" y="6578918"/>
            <a:ext cx="3139440" cy="626150"/>
          </a:xfrm>
          <a:prstGeom prst="rect">
            <a:avLst/>
          </a:prstGeom>
          <a:noFill/>
          <a:ln/>
        </p:spPr>
        <p:txBody>
          <a:bodyPr wrap="square" lIns="0" tIns="0" rIns="0" bIns="0" rtlCol="0" anchor="t"/>
          <a:lstStyle/>
          <a:p>
            <a:pPr algn="l" indent="0" marL="0">
              <a:lnSpc>
                <a:spcPts val="1600"/>
              </a:lnSpc>
              <a:buNone/>
            </a:pPr>
            <a:r>
              <a:rPr lang="en-US" sz="1150" dirty="0">
                <a:solidFill>
                  <a:srgbClr val="272525"/>
                </a:solidFill>
                <a:latin typeface="Source Sans 3" pitchFamily="34" charset="0"/>
                <a:ea typeface="Source Sans 3" pitchFamily="34" charset="-122"/>
                <a:cs typeface="Source Sans 3" pitchFamily="34" charset="-120"/>
              </a:rPr>
              <a:t>Platform- and sharing-based services transform ownership, access, and service delivery (transportation, equipment sharing).</a:t>
            </a:r>
            <a:endParaRPr lang="en-US" sz="1150" dirty="0"/>
          </a:p>
        </p:txBody>
      </p:sp>
      <p:sp>
        <p:nvSpPr>
          <p:cNvPr id="14" name="Text 8"/>
          <p:cNvSpPr/>
          <p:nvPr/>
        </p:nvSpPr>
        <p:spPr>
          <a:xfrm>
            <a:off x="1696283" y="7328178"/>
            <a:ext cx="11237833" cy="417433"/>
          </a:xfrm>
          <a:prstGeom prst="rect">
            <a:avLst/>
          </a:prstGeom>
          <a:noFill/>
          <a:ln/>
        </p:spPr>
        <p:txBody>
          <a:bodyPr wrap="square" lIns="0" tIns="0" rIns="0" bIns="0" rtlCol="0" anchor="t"/>
          <a:lstStyle/>
          <a:p>
            <a:pPr algn="l" indent="0" marL="0">
              <a:lnSpc>
                <a:spcPts val="1600"/>
              </a:lnSpc>
              <a:buNone/>
            </a:pPr>
            <a:r>
              <a:rPr lang="en-US" sz="1150" dirty="0">
                <a:solidFill>
                  <a:srgbClr val="272525"/>
                </a:solidFill>
                <a:latin typeface="Source Sans 3" pitchFamily="34" charset="0"/>
                <a:ea typeface="Source Sans 3" pitchFamily="34" charset="-122"/>
                <a:cs typeface="Source Sans 3" pitchFamily="34" charset="-120"/>
              </a:rPr>
              <a:t>Figure note: The included diagram illustrates an evolutionary arc from the first to the fourth industrial revolution, highlighting technological enablers (steam, electricity, electronics, AI) and social-economic consequences.</a:t>
            </a:r>
            <a:endParaRPr lang="en-US" sz="11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814388" y="899160"/>
            <a:ext cx="12690396" cy="598884"/>
          </a:xfrm>
          <a:prstGeom prst="rect">
            <a:avLst/>
          </a:prstGeom>
          <a:noFill/>
          <a:ln/>
        </p:spPr>
        <p:txBody>
          <a:bodyPr wrap="none" lIns="0" tIns="0" rIns="0" bIns="0" rtlCol="0" anchor="t"/>
          <a:lstStyle/>
          <a:p>
            <a:pPr algn="l" indent="0" marL="0">
              <a:lnSpc>
                <a:spcPts val="4700"/>
              </a:lnSpc>
              <a:buNone/>
            </a:pPr>
            <a:r>
              <a:rPr lang="en-US" sz="3750" dirty="0">
                <a:solidFill>
                  <a:srgbClr val="000000"/>
                </a:solidFill>
                <a:latin typeface="Source Serif 4 Semi Bold" pitchFamily="34" charset="0"/>
                <a:ea typeface="Source Serif 4 Semi Bold" pitchFamily="34" charset="-122"/>
                <a:cs typeface="Source Serif 4 Semi Bold" pitchFamily="34" charset="-120"/>
              </a:rPr>
              <a:t>Literature Review — AI: Origins, Definitions, and Scope</a:t>
            </a:r>
            <a:endParaRPr lang="en-US" sz="3750" dirty="0"/>
          </a:p>
        </p:txBody>
      </p:sp>
      <p:sp>
        <p:nvSpPr>
          <p:cNvPr id="3" name="Text 1"/>
          <p:cNvSpPr/>
          <p:nvPr/>
        </p:nvSpPr>
        <p:spPr>
          <a:xfrm>
            <a:off x="814388" y="1893808"/>
            <a:ext cx="13001625" cy="1605558"/>
          </a:xfrm>
          <a:prstGeom prst="rect">
            <a:avLst/>
          </a:prstGeom>
          <a:noFill/>
          <a:ln/>
        </p:spPr>
        <p:txBody>
          <a:bodyPr wrap="square" lIns="0" tIns="0" rIns="0" bIns="0" rtlCol="0" anchor="t"/>
          <a:lstStyle/>
          <a:p>
            <a:pPr algn="l" indent="0" marL="0">
              <a:lnSpc>
                <a:spcPts val="2500"/>
              </a:lnSpc>
              <a:buNone/>
            </a:pPr>
            <a:r>
              <a:rPr lang="en-US" sz="1600" dirty="0">
                <a:solidFill>
                  <a:srgbClr val="272525"/>
                </a:solidFill>
                <a:latin typeface="Source Sans 3" pitchFamily="34" charset="0"/>
                <a:ea typeface="Source Sans 3" pitchFamily="34" charset="-122"/>
                <a:cs typeface="Source Sans 3" pitchFamily="34" charset="-120"/>
              </a:rPr>
              <a:t>AI's conceptual roots trace to mid-20th-century pioneers: McCarthy (1955) proposed machine replication of learning; Minsky and McCarthy coined "Artificial Intelligence" (1956). Definitions emphasize intelligent problem-solving processes in machines—ranging from weak AI (tools simulating cognition) to strong AI (self-learning systems that adapt and network at scale). AI's economic applications span deep learning, robotization, dematerialization, gig economy platforms, and autonomous systems. Despite decades of research, AI remains a broad, evolving field that touches nearly every sector where computation assists human decision-making.</a:t>
            </a:r>
            <a:endParaRPr lang="en-US" sz="1600" dirty="0"/>
          </a:p>
        </p:txBody>
      </p:sp>
      <p:sp>
        <p:nvSpPr>
          <p:cNvPr id="4" name="Shape 2"/>
          <p:cNvSpPr/>
          <p:nvPr/>
        </p:nvSpPr>
        <p:spPr>
          <a:xfrm>
            <a:off x="814388" y="4027408"/>
            <a:ext cx="4201954" cy="2438043"/>
          </a:xfrm>
          <a:prstGeom prst="roundRect">
            <a:avLst>
              <a:gd name="adj" fmla="val 4501"/>
            </a:avLst>
          </a:prstGeom>
          <a:solidFill>
            <a:srgbClr val="FFFFFF">
              <a:alpha val="95000"/>
            </a:srgbClr>
          </a:solidFill>
          <a:ln/>
        </p:spPr>
      </p:sp>
      <p:sp>
        <p:nvSpPr>
          <p:cNvPr id="5" name="Shape 3"/>
          <p:cNvSpPr/>
          <p:nvPr/>
        </p:nvSpPr>
        <p:spPr>
          <a:xfrm>
            <a:off x="814388" y="4004548"/>
            <a:ext cx="4201954" cy="91440"/>
          </a:xfrm>
          <a:prstGeom prst="roundRect">
            <a:avLst>
              <a:gd name="adj" fmla="val 93523"/>
            </a:avLst>
          </a:prstGeom>
          <a:solidFill>
            <a:srgbClr val="BE49DF"/>
          </a:solidFill>
          <a:ln/>
        </p:spPr>
      </p:sp>
      <p:sp>
        <p:nvSpPr>
          <p:cNvPr id="6" name="Shape 4"/>
          <p:cNvSpPr/>
          <p:nvPr/>
        </p:nvSpPr>
        <p:spPr>
          <a:xfrm>
            <a:off x="2609969" y="3722013"/>
            <a:ext cx="610791" cy="610791"/>
          </a:xfrm>
          <a:prstGeom prst="roundRect">
            <a:avLst>
              <a:gd name="adj" fmla="val 149708"/>
            </a:avLst>
          </a:prstGeom>
          <a:solidFill>
            <a:srgbClr val="BE49DF"/>
          </a:solidFill>
          <a:ln/>
        </p:spPr>
      </p:sp>
      <p:pic>
        <p:nvPicPr>
          <p:cNvPr id="7"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2793206" y="3905131"/>
            <a:ext cx="244316" cy="244316"/>
          </a:xfrm>
          <a:prstGeom prst="rect">
            <a:avLst/>
          </a:prstGeom>
        </p:spPr>
      </p:pic>
      <p:sp>
        <p:nvSpPr>
          <p:cNvPr id="8" name="Text 5"/>
          <p:cNvSpPr/>
          <p:nvPr/>
        </p:nvSpPr>
        <p:spPr>
          <a:xfrm>
            <a:off x="1040844" y="4536400"/>
            <a:ext cx="2395418" cy="299442"/>
          </a:xfrm>
          <a:prstGeom prst="rect">
            <a:avLst/>
          </a:prstGeom>
          <a:noFill/>
          <a:ln/>
        </p:spPr>
        <p:txBody>
          <a:bodyPr wrap="none" lIns="0" tIns="0" rIns="0" bIns="0" rtlCol="0" anchor="t"/>
          <a:lstStyle/>
          <a:p>
            <a:pPr algn="l" indent="0" marL="0">
              <a:lnSpc>
                <a:spcPts val="2350"/>
              </a:lnSpc>
              <a:buNone/>
            </a:pPr>
            <a:r>
              <a:rPr lang="en-US" sz="1850" dirty="0">
                <a:solidFill>
                  <a:srgbClr val="272525"/>
                </a:solidFill>
                <a:latin typeface="Source Serif 4 Semi Bold" pitchFamily="34" charset="0"/>
                <a:ea typeface="Source Serif 4 Semi Bold" pitchFamily="34" charset="-122"/>
                <a:cs typeface="Source Serif 4 Semi Bold" pitchFamily="34" charset="-120"/>
              </a:rPr>
              <a:t>Weak AI</a:t>
            </a:r>
            <a:endParaRPr lang="en-US" sz="1850" dirty="0"/>
          </a:p>
        </p:txBody>
      </p:sp>
      <p:sp>
        <p:nvSpPr>
          <p:cNvPr id="9" name="Text 6"/>
          <p:cNvSpPr/>
          <p:nvPr/>
        </p:nvSpPr>
        <p:spPr>
          <a:xfrm>
            <a:off x="1040844" y="4954548"/>
            <a:ext cx="3749040" cy="963335"/>
          </a:xfrm>
          <a:prstGeom prst="rect">
            <a:avLst/>
          </a:prstGeom>
          <a:noFill/>
          <a:ln/>
        </p:spPr>
        <p:txBody>
          <a:bodyPr wrap="square" lIns="0" tIns="0" rIns="0" bIns="0" rtlCol="0" anchor="t"/>
          <a:lstStyle/>
          <a:p>
            <a:pPr algn="l" indent="0" marL="0">
              <a:lnSpc>
                <a:spcPts val="2500"/>
              </a:lnSpc>
              <a:buNone/>
            </a:pPr>
            <a:r>
              <a:rPr lang="en-US" sz="1600" dirty="0">
                <a:solidFill>
                  <a:srgbClr val="272525"/>
                </a:solidFill>
                <a:latin typeface="Source Sans 3" pitchFamily="34" charset="0"/>
                <a:ea typeface="Source Sans 3" pitchFamily="34" charset="-122"/>
                <a:cs typeface="Source Sans 3" pitchFamily="34" charset="-120"/>
              </a:rPr>
              <a:t>Tools that simulate cognitive tasks—assistive models for human decision-making and pattern recognition.</a:t>
            </a:r>
            <a:endParaRPr lang="en-US" sz="1600" dirty="0"/>
          </a:p>
        </p:txBody>
      </p:sp>
      <p:sp>
        <p:nvSpPr>
          <p:cNvPr id="10" name="Shape 7"/>
          <p:cNvSpPr/>
          <p:nvPr/>
        </p:nvSpPr>
        <p:spPr>
          <a:xfrm>
            <a:off x="5214223" y="4027408"/>
            <a:ext cx="4201954" cy="2438043"/>
          </a:xfrm>
          <a:prstGeom prst="roundRect">
            <a:avLst>
              <a:gd name="adj" fmla="val 4501"/>
            </a:avLst>
          </a:prstGeom>
          <a:solidFill>
            <a:srgbClr val="FFFFFF">
              <a:alpha val="95000"/>
            </a:srgbClr>
          </a:solidFill>
          <a:ln/>
        </p:spPr>
      </p:sp>
      <p:sp>
        <p:nvSpPr>
          <p:cNvPr id="11" name="Shape 8"/>
          <p:cNvSpPr/>
          <p:nvPr/>
        </p:nvSpPr>
        <p:spPr>
          <a:xfrm>
            <a:off x="5214223" y="4004548"/>
            <a:ext cx="4201954" cy="91440"/>
          </a:xfrm>
          <a:prstGeom prst="roundRect">
            <a:avLst>
              <a:gd name="adj" fmla="val 93523"/>
            </a:avLst>
          </a:prstGeom>
          <a:solidFill>
            <a:srgbClr val="BE49DF"/>
          </a:solidFill>
          <a:ln/>
        </p:spPr>
      </p:sp>
      <p:sp>
        <p:nvSpPr>
          <p:cNvPr id="12" name="Shape 9"/>
          <p:cNvSpPr/>
          <p:nvPr/>
        </p:nvSpPr>
        <p:spPr>
          <a:xfrm>
            <a:off x="7009805" y="3722013"/>
            <a:ext cx="610791" cy="610791"/>
          </a:xfrm>
          <a:prstGeom prst="roundRect">
            <a:avLst>
              <a:gd name="adj" fmla="val 149708"/>
            </a:avLst>
          </a:prstGeom>
          <a:solidFill>
            <a:srgbClr val="BE49DF"/>
          </a:solidFill>
          <a:ln/>
        </p:spPr>
      </p:sp>
      <p:pic>
        <p:nvPicPr>
          <p:cNvPr id="13"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93042" y="3905131"/>
            <a:ext cx="244316" cy="244316"/>
          </a:xfrm>
          <a:prstGeom prst="rect">
            <a:avLst/>
          </a:prstGeom>
        </p:spPr>
      </p:pic>
      <p:sp>
        <p:nvSpPr>
          <p:cNvPr id="14" name="Text 10"/>
          <p:cNvSpPr/>
          <p:nvPr/>
        </p:nvSpPr>
        <p:spPr>
          <a:xfrm>
            <a:off x="5440680" y="4536400"/>
            <a:ext cx="2395418" cy="299442"/>
          </a:xfrm>
          <a:prstGeom prst="rect">
            <a:avLst/>
          </a:prstGeom>
          <a:noFill/>
          <a:ln/>
        </p:spPr>
        <p:txBody>
          <a:bodyPr wrap="none" lIns="0" tIns="0" rIns="0" bIns="0" rtlCol="0" anchor="t"/>
          <a:lstStyle/>
          <a:p>
            <a:pPr algn="l" indent="0" marL="0">
              <a:lnSpc>
                <a:spcPts val="2350"/>
              </a:lnSpc>
              <a:buNone/>
            </a:pPr>
            <a:r>
              <a:rPr lang="en-US" sz="1850" dirty="0">
                <a:solidFill>
                  <a:srgbClr val="272525"/>
                </a:solidFill>
                <a:latin typeface="Source Serif 4 Semi Bold" pitchFamily="34" charset="0"/>
                <a:ea typeface="Source Serif 4 Semi Bold" pitchFamily="34" charset="-122"/>
                <a:cs typeface="Source Serif 4 Semi Bold" pitchFamily="34" charset="-120"/>
              </a:rPr>
              <a:t>Strong AI</a:t>
            </a:r>
            <a:endParaRPr lang="en-US" sz="1850" dirty="0"/>
          </a:p>
        </p:txBody>
      </p:sp>
      <p:sp>
        <p:nvSpPr>
          <p:cNvPr id="15" name="Text 11"/>
          <p:cNvSpPr/>
          <p:nvPr/>
        </p:nvSpPr>
        <p:spPr>
          <a:xfrm>
            <a:off x="5440680" y="4954548"/>
            <a:ext cx="3749040" cy="963335"/>
          </a:xfrm>
          <a:prstGeom prst="rect">
            <a:avLst/>
          </a:prstGeom>
          <a:noFill/>
          <a:ln/>
        </p:spPr>
        <p:txBody>
          <a:bodyPr wrap="square" lIns="0" tIns="0" rIns="0" bIns="0" rtlCol="0" anchor="t"/>
          <a:lstStyle/>
          <a:p>
            <a:pPr algn="l" indent="0" marL="0">
              <a:lnSpc>
                <a:spcPts val="2500"/>
              </a:lnSpc>
              <a:buNone/>
            </a:pPr>
            <a:r>
              <a:rPr lang="en-US" sz="1600" dirty="0">
                <a:solidFill>
                  <a:srgbClr val="272525"/>
                </a:solidFill>
                <a:latin typeface="Source Sans 3" pitchFamily="34" charset="0"/>
                <a:ea typeface="Source Sans 3" pitchFamily="34" charset="-122"/>
                <a:cs typeface="Source Sans 3" pitchFamily="34" charset="-120"/>
              </a:rPr>
              <a:t>Self-improving, networked systems capable of autonomous learning, scaling effects, and complex decision-making.</a:t>
            </a:r>
            <a:endParaRPr lang="en-US" sz="1600" dirty="0"/>
          </a:p>
        </p:txBody>
      </p:sp>
      <p:sp>
        <p:nvSpPr>
          <p:cNvPr id="16" name="Shape 12"/>
          <p:cNvSpPr/>
          <p:nvPr/>
        </p:nvSpPr>
        <p:spPr>
          <a:xfrm>
            <a:off x="9614059" y="4027408"/>
            <a:ext cx="4201954" cy="2438043"/>
          </a:xfrm>
          <a:prstGeom prst="roundRect">
            <a:avLst>
              <a:gd name="adj" fmla="val 4501"/>
            </a:avLst>
          </a:prstGeom>
          <a:solidFill>
            <a:srgbClr val="FFFFFF">
              <a:alpha val="95000"/>
            </a:srgbClr>
          </a:solidFill>
          <a:ln/>
        </p:spPr>
      </p:sp>
      <p:sp>
        <p:nvSpPr>
          <p:cNvPr id="17" name="Shape 13"/>
          <p:cNvSpPr/>
          <p:nvPr/>
        </p:nvSpPr>
        <p:spPr>
          <a:xfrm>
            <a:off x="9614059" y="4004548"/>
            <a:ext cx="4201954" cy="91440"/>
          </a:xfrm>
          <a:prstGeom prst="roundRect">
            <a:avLst>
              <a:gd name="adj" fmla="val 93523"/>
            </a:avLst>
          </a:prstGeom>
          <a:solidFill>
            <a:srgbClr val="BE49DF"/>
          </a:solidFill>
          <a:ln/>
        </p:spPr>
      </p:sp>
      <p:sp>
        <p:nvSpPr>
          <p:cNvPr id="18" name="Shape 14"/>
          <p:cNvSpPr/>
          <p:nvPr/>
        </p:nvSpPr>
        <p:spPr>
          <a:xfrm>
            <a:off x="11409640" y="3722013"/>
            <a:ext cx="610791" cy="610791"/>
          </a:xfrm>
          <a:prstGeom prst="roundRect">
            <a:avLst>
              <a:gd name="adj" fmla="val 149708"/>
            </a:avLst>
          </a:prstGeom>
          <a:solidFill>
            <a:srgbClr val="BE49DF"/>
          </a:solidFill>
          <a:ln/>
        </p:spPr>
      </p:sp>
      <p:pic>
        <p:nvPicPr>
          <p:cNvPr id="1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592878" y="3905131"/>
            <a:ext cx="244316" cy="244316"/>
          </a:xfrm>
          <a:prstGeom prst="rect">
            <a:avLst/>
          </a:prstGeom>
        </p:spPr>
      </p:pic>
      <p:sp>
        <p:nvSpPr>
          <p:cNvPr id="20" name="Text 15"/>
          <p:cNvSpPr/>
          <p:nvPr/>
        </p:nvSpPr>
        <p:spPr>
          <a:xfrm>
            <a:off x="9840516" y="4536400"/>
            <a:ext cx="2395418" cy="299442"/>
          </a:xfrm>
          <a:prstGeom prst="rect">
            <a:avLst/>
          </a:prstGeom>
          <a:noFill/>
          <a:ln/>
        </p:spPr>
        <p:txBody>
          <a:bodyPr wrap="none" lIns="0" tIns="0" rIns="0" bIns="0" rtlCol="0" anchor="t"/>
          <a:lstStyle/>
          <a:p>
            <a:pPr algn="l" indent="0" marL="0">
              <a:lnSpc>
                <a:spcPts val="2350"/>
              </a:lnSpc>
              <a:buNone/>
            </a:pPr>
            <a:r>
              <a:rPr lang="en-US" sz="1850" dirty="0">
                <a:solidFill>
                  <a:srgbClr val="272525"/>
                </a:solidFill>
                <a:latin typeface="Source Serif 4 Semi Bold" pitchFamily="34" charset="0"/>
                <a:ea typeface="Source Serif 4 Semi Bold" pitchFamily="34" charset="-122"/>
                <a:cs typeface="Source Serif 4 Semi Bold" pitchFamily="34" charset="-120"/>
              </a:rPr>
              <a:t>Economic Domains</a:t>
            </a:r>
            <a:endParaRPr lang="en-US" sz="1850" dirty="0"/>
          </a:p>
        </p:txBody>
      </p:sp>
      <p:sp>
        <p:nvSpPr>
          <p:cNvPr id="21" name="Text 16"/>
          <p:cNvSpPr/>
          <p:nvPr/>
        </p:nvSpPr>
        <p:spPr>
          <a:xfrm>
            <a:off x="9840516" y="4954548"/>
            <a:ext cx="3749040" cy="1284446"/>
          </a:xfrm>
          <a:prstGeom prst="rect">
            <a:avLst/>
          </a:prstGeom>
          <a:noFill/>
          <a:ln/>
        </p:spPr>
        <p:txBody>
          <a:bodyPr wrap="square" lIns="0" tIns="0" rIns="0" bIns="0" rtlCol="0" anchor="t"/>
          <a:lstStyle/>
          <a:p>
            <a:pPr algn="l" indent="0" marL="0">
              <a:lnSpc>
                <a:spcPts val="2500"/>
              </a:lnSpc>
              <a:buNone/>
            </a:pPr>
            <a:r>
              <a:rPr lang="en-US" sz="1600" dirty="0">
                <a:solidFill>
                  <a:srgbClr val="272525"/>
                </a:solidFill>
                <a:latin typeface="Source Sans 3" pitchFamily="34" charset="0"/>
                <a:ea typeface="Source Sans 3" pitchFamily="34" charset="-122"/>
                <a:cs typeface="Source Sans 3" pitchFamily="34" charset="-120"/>
              </a:rPr>
              <a:t>Finance, agriculture, transport, healthcare, and manufacturing — AI contributes predictive power and automation across these sectors.</a:t>
            </a:r>
            <a:endParaRPr lang="en-US" sz="1600" dirty="0"/>
          </a:p>
        </p:txBody>
      </p:sp>
      <p:sp>
        <p:nvSpPr>
          <p:cNvPr id="22" name="Text 17"/>
          <p:cNvSpPr/>
          <p:nvPr/>
        </p:nvSpPr>
        <p:spPr>
          <a:xfrm>
            <a:off x="814388" y="6688098"/>
            <a:ext cx="13001625" cy="642223"/>
          </a:xfrm>
          <a:prstGeom prst="rect">
            <a:avLst/>
          </a:prstGeom>
          <a:noFill/>
          <a:ln/>
        </p:spPr>
        <p:txBody>
          <a:bodyPr wrap="square" lIns="0" tIns="0" rIns="0" bIns="0" rtlCol="0" anchor="t"/>
          <a:lstStyle/>
          <a:p>
            <a:pPr algn="l" indent="0" marL="0">
              <a:lnSpc>
                <a:spcPts val="2500"/>
              </a:lnSpc>
              <a:buNone/>
            </a:pPr>
            <a:r>
              <a:rPr lang="en-US" sz="1600" dirty="0">
                <a:solidFill>
                  <a:srgbClr val="272525"/>
                </a:solidFill>
                <a:latin typeface="Source Sans 3" pitchFamily="34" charset="0"/>
                <a:ea typeface="Source Sans 3" pitchFamily="34" charset="-122"/>
                <a:cs typeface="Source Sans 3" pitchFamily="34" charset="-120"/>
              </a:rPr>
              <a:t>Implication: Understanding AI's typology clarifies how targeted investments (e.g., weak-AI services vs. large-scale strong-AI infrastructure) can deliver measurable SDG outcomes in emerging economies.</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837724" y="790813"/>
            <a:ext cx="12954952" cy="1231821"/>
          </a:xfrm>
          <a:prstGeom prst="rect">
            <a:avLst/>
          </a:prstGeom>
          <a:noFill/>
          <a:ln/>
        </p:spPr>
        <p:txBody>
          <a:bodyPr wrap="square" lIns="0" tIns="0" rIns="0" bIns="0" rtlCol="0" anchor="t"/>
          <a:lstStyle/>
          <a:p>
            <a:pPr algn="l" indent="0" marL="0">
              <a:lnSpc>
                <a:spcPts val="4850"/>
              </a:lnSpc>
              <a:buNone/>
            </a:pPr>
            <a:r>
              <a:rPr lang="en-US" sz="3850" dirty="0">
                <a:solidFill>
                  <a:srgbClr val="000000"/>
                </a:solidFill>
                <a:latin typeface="Source Serif 4 Semi Bold" pitchFamily="34" charset="0"/>
                <a:ea typeface="Source Serif 4 Semi Bold" pitchFamily="34" charset="-122"/>
                <a:cs typeface="Source Serif 4 Semi Bold" pitchFamily="34" charset="-120"/>
              </a:rPr>
              <a:t>Literature Review — Poverty: Definitions, Trends, and Regional Burden</a:t>
            </a:r>
            <a:endParaRPr lang="en-US" sz="3850" dirty="0"/>
          </a:p>
        </p:txBody>
      </p:sp>
      <p:sp>
        <p:nvSpPr>
          <p:cNvPr id="3" name="Text 1"/>
          <p:cNvSpPr/>
          <p:nvPr/>
        </p:nvSpPr>
        <p:spPr>
          <a:xfrm>
            <a:off x="837724" y="2441496"/>
            <a:ext cx="12954952" cy="2010251"/>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Poverty is multidimensional: beyond income it includes deprivation of education, health, housing, sanitation, participation, and access to information. The UN differentiates absolute poverty (basic human needs) from overall poverty (broader deprivation and exclusion). Multidimensional indices incorporate education, health, and living standards. Although extreme poverty declined from 36% (1990) to 10% (2015), projections indicate the 2030 eradication target will be missed; ~6% may remain in extreme poverty by 2030. Sub-Saharan Africa remains the epicenter—housing over half of the extremely poor with an estimated 413 million people below $1.90/day and a high concentration of young, rural, agriculture-dependent populations.</a:t>
            </a:r>
            <a:endParaRPr lang="en-US" sz="1600" dirty="0"/>
          </a:p>
        </p:txBody>
      </p:sp>
      <p:sp>
        <p:nvSpPr>
          <p:cNvPr id="4" name="Shape 2"/>
          <p:cNvSpPr/>
          <p:nvPr/>
        </p:nvSpPr>
        <p:spPr>
          <a:xfrm>
            <a:off x="837724" y="4687372"/>
            <a:ext cx="471249" cy="471249"/>
          </a:xfrm>
          <a:prstGeom prst="roundRect">
            <a:avLst>
              <a:gd name="adj" fmla="val 18668"/>
            </a:avLst>
          </a:prstGeom>
          <a:solidFill>
            <a:srgbClr val="F0D4F7"/>
          </a:solidFill>
          <a:ln w="7620">
            <a:solidFill>
              <a:srgbClr val="D6BADD"/>
            </a:solidFill>
            <a:prstDash val="solid"/>
          </a:ln>
        </p:spPr>
      </p:sp>
      <p:sp>
        <p:nvSpPr>
          <p:cNvPr id="5" name="Text 3"/>
          <p:cNvSpPr/>
          <p:nvPr/>
        </p:nvSpPr>
        <p:spPr>
          <a:xfrm>
            <a:off x="1518404" y="4759285"/>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Global Trends</a:t>
            </a:r>
            <a:endParaRPr lang="en-US" sz="1900" dirty="0"/>
          </a:p>
        </p:txBody>
      </p:sp>
      <p:sp>
        <p:nvSpPr>
          <p:cNvPr id="6" name="Text 4"/>
          <p:cNvSpPr/>
          <p:nvPr/>
        </p:nvSpPr>
        <p:spPr>
          <a:xfrm>
            <a:off x="1518404" y="5192911"/>
            <a:ext cx="3463052" cy="1005126"/>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Extreme poverty declined but progress is uneven; violent conflict and disasters exacerbate persistent deprivation.</a:t>
            </a:r>
            <a:endParaRPr lang="en-US" sz="1600" dirty="0"/>
          </a:p>
        </p:txBody>
      </p:sp>
      <p:sp>
        <p:nvSpPr>
          <p:cNvPr id="7" name="Shape 5"/>
          <p:cNvSpPr/>
          <p:nvPr/>
        </p:nvSpPr>
        <p:spPr>
          <a:xfrm>
            <a:off x="5243274" y="4687372"/>
            <a:ext cx="471249" cy="471249"/>
          </a:xfrm>
          <a:prstGeom prst="roundRect">
            <a:avLst>
              <a:gd name="adj" fmla="val 18668"/>
            </a:avLst>
          </a:prstGeom>
          <a:solidFill>
            <a:srgbClr val="F0D4F7"/>
          </a:solidFill>
          <a:ln w="7620">
            <a:solidFill>
              <a:srgbClr val="D6BADD"/>
            </a:solidFill>
            <a:prstDash val="solid"/>
          </a:ln>
        </p:spPr>
      </p:sp>
      <p:sp>
        <p:nvSpPr>
          <p:cNvPr id="8" name="Text 6"/>
          <p:cNvSpPr/>
          <p:nvPr/>
        </p:nvSpPr>
        <p:spPr>
          <a:xfrm>
            <a:off x="5923955" y="4759285"/>
            <a:ext cx="2820114"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Regional Concentration</a:t>
            </a:r>
            <a:endParaRPr lang="en-US" sz="1900" dirty="0"/>
          </a:p>
        </p:txBody>
      </p:sp>
      <p:sp>
        <p:nvSpPr>
          <p:cNvPr id="9" name="Text 7"/>
          <p:cNvSpPr/>
          <p:nvPr/>
        </p:nvSpPr>
        <p:spPr>
          <a:xfrm>
            <a:off x="5923955" y="5192911"/>
            <a:ext cx="3463052" cy="1340168"/>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Sub-Saharan Africa: fastest-growing share of global extreme poor; rural, young, agricultural workers are most affected.</a:t>
            </a:r>
            <a:endParaRPr lang="en-US" sz="1600" dirty="0"/>
          </a:p>
        </p:txBody>
      </p:sp>
      <p:sp>
        <p:nvSpPr>
          <p:cNvPr id="10" name="Shape 8"/>
          <p:cNvSpPr/>
          <p:nvPr/>
        </p:nvSpPr>
        <p:spPr>
          <a:xfrm>
            <a:off x="9648825" y="4687372"/>
            <a:ext cx="471249" cy="471249"/>
          </a:xfrm>
          <a:prstGeom prst="roundRect">
            <a:avLst>
              <a:gd name="adj" fmla="val 18668"/>
            </a:avLst>
          </a:prstGeom>
          <a:solidFill>
            <a:srgbClr val="F0D4F7"/>
          </a:solidFill>
          <a:ln w="7620">
            <a:solidFill>
              <a:srgbClr val="D6BADD"/>
            </a:solidFill>
            <a:prstDash val="solid"/>
          </a:ln>
        </p:spPr>
      </p:sp>
      <p:sp>
        <p:nvSpPr>
          <p:cNvPr id="11" name="Text 9"/>
          <p:cNvSpPr/>
          <p:nvPr/>
        </p:nvSpPr>
        <p:spPr>
          <a:xfrm>
            <a:off x="10329505" y="4759285"/>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Multidimensionality</a:t>
            </a:r>
            <a:endParaRPr lang="en-US" sz="1900" dirty="0"/>
          </a:p>
        </p:txBody>
      </p:sp>
      <p:sp>
        <p:nvSpPr>
          <p:cNvPr id="12" name="Text 10"/>
          <p:cNvSpPr/>
          <p:nvPr/>
        </p:nvSpPr>
        <p:spPr>
          <a:xfrm>
            <a:off x="10329505" y="5192911"/>
            <a:ext cx="3463171" cy="1005126"/>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Education, health, sanitation, and social inclusion are essential lenses for measuring and addressing poverty.</a:t>
            </a:r>
            <a:endParaRPr lang="en-US" sz="1600" dirty="0"/>
          </a:p>
        </p:txBody>
      </p:sp>
      <p:sp>
        <p:nvSpPr>
          <p:cNvPr id="13" name="Text 11"/>
          <p:cNvSpPr/>
          <p:nvPr/>
        </p:nvSpPr>
        <p:spPr>
          <a:xfrm>
            <a:off x="837724" y="6768703"/>
            <a:ext cx="12954952" cy="670084"/>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Takeaway: AI interventions must match the multidimensional reality of poverty—targeting health, education, finance, and infrastructure simultaneously to achieve meaningful impact.</a:t>
            </a:r>
            <a:endParaRPr lang="en-US"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2434590" y="765215"/>
            <a:ext cx="9761220" cy="773430"/>
          </a:xfrm>
          <a:prstGeom prst="rect">
            <a:avLst/>
          </a:prstGeom>
          <a:noFill/>
          <a:ln/>
        </p:spPr>
        <p:txBody>
          <a:bodyPr wrap="square" lIns="0" tIns="0" rIns="0" bIns="0" rtlCol="0" anchor="t"/>
          <a:lstStyle/>
          <a:p>
            <a:pPr algn="l" indent="0" marL="0">
              <a:lnSpc>
                <a:spcPts val="3000"/>
              </a:lnSpc>
              <a:buNone/>
            </a:pPr>
            <a:r>
              <a:rPr lang="en-US" sz="2400" dirty="0">
                <a:solidFill>
                  <a:srgbClr val="000000"/>
                </a:solidFill>
                <a:latin typeface="Source Serif 4 Semi Bold" pitchFamily="34" charset="0"/>
                <a:ea typeface="Source Serif 4 Semi Bold" pitchFamily="34" charset="-122"/>
                <a:cs typeface="Source Serif 4 Semi Bold" pitchFamily="34" charset="-120"/>
              </a:rPr>
              <a:t>Empirical Review — AI Applications: Agriculture, Finance, and Healthcare</a:t>
            </a:r>
            <a:endParaRPr lang="en-US" sz="2400" dirty="0"/>
          </a:p>
        </p:txBody>
      </p:sp>
      <p:pic>
        <p:nvPicPr>
          <p:cNvPr id="3" name="Image 0" descr="preencoded.png">    </p:cNvPr>
          <p:cNvPicPr>
            <a:picLocks noChangeAspect="1"/>
          </p:cNvPicPr>
          <p:nvPr/>
        </p:nvPicPr>
        <p:blipFill>
          <a:blip r:embed="rId1"/>
          <a:stretch>
            <a:fillRect/>
          </a:stretch>
        </p:blipFill>
        <p:spPr>
          <a:xfrm>
            <a:off x="2442210" y="1791652"/>
            <a:ext cx="3178493" cy="3178493"/>
          </a:xfrm>
          <a:prstGeom prst="rect">
            <a:avLst/>
          </a:prstGeom>
        </p:spPr>
      </p:pic>
      <p:pic>
        <p:nvPicPr>
          <p:cNvPr id="4" name="Image 1" descr="preencoded.png">    </p:cNvPr>
          <p:cNvPicPr>
            <a:picLocks noChangeAspect="1"/>
          </p:cNvPicPr>
          <p:nvPr/>
        </p:nvPicPr>
        <p:blipFill>
          <a:blip r:embed="rId2"/>
          <a:stretch>
            <a:fillRect/>
          </a:stretch>
        </p:blipFill>
        <p:spPr>
          <a:xfrm>
            <a:off x="5725835" y="1791652"/>
            <a:ext cx="3178612" cy="3178612"/>
          </a:xfrm>
          <a:prstGeom prst="rect">
            <a:avLst/>
          </a:prstGeom>
        </p:spPr>
      </p:pic>
      <p:pic>
        <p:nvPicPr>
          <p:cNvPr id="5" name="Image 2" descr="preencoded.png">    </p:cNvPr>
          <p:cNvPicPr>
            <a:picLocks noChangeAspect="1"/>
          </p:cNvPicPr>
          <p:nvPr/>
        </p:nvPicPr>
        <p:blipFill>
          <a:blip r:embed="rId3"/>
          <a:stretch>
            <a:fillRect/>
          </a:stretch>
        </p:blipFill>
        <p:spPr>
          <a:xfrm>
            <a:off x="9009578" y="1791652"/>
            <a:ext cx="3178493" cy="3178493"/>
          </a:xfrm>
          <a:prstGeom prst="rect">
            <a:avLst/>
          </a:prstGeom>
        </p:spPr>
      </p:pic>
      <p:sp>
        <p:nvSpPr>
          <p:cNvPr id="6" name="Text 1"/>
          <p:cNvSpPr/>
          <p:nvPr/>
        </p:nvSpPr>
        <p:spPr>
          <a:xfrm>
            <a:off x="2434590" y="5151001"/>
            <a:ext cx="9761220" cy="171331"/>
          </a:xfrm>
          <a:prstGeom prst="rect">
            <a:avLst/>
          </a:prstGeom>
          <a:noFill/>
          <a:ln/>
        </p:spPr>
        <p:txBody>
          <a:bodyPr wrap="none" lIns="0" tIns="0" rIns="0" bIns="0" rtlCol="0" anchor="t"/>
          <a:lstStyle/>
          <a:p>
            <a:pPr algn="l" indent="0" marL="0">
              <a:lnSpc>
                <a:spcPts val="1300"/>
              </a:lnSpc>
              <a:buNone/>
            </a:pPr>
            <a:r>
              <a:rPr lang="en-US" sz="1000" dirty="0">
                <a:solidFill>
                  <a:srgbClr val="272525"/>
                </a:solidFill>
                <a:latin typeface="Source Sans 3" pitchFamily="34" charset="0"/>
                <a:ea typeface="Source Sans 3" pitchFamily="34" charset="-122"/>
                <a:cs typeface="Source Sans 3" pitchFamily="34" charset="-120"/>
              </a:rPr>
              <a:t>Empirical studies show AI's practical benefits across sectors crucial to poverty reduction:</a:t>
            </a:r>
            <a:endParaRPr lang="en-US" sz="1000" dirty="0"/>
          </a:p>
        </p:txBody>
      </p:sp>
      <p:pic>
        <p:nvPicPr>
          <p:cNvPr id="7" name="Image 3" descr="preencoded.png">    </p:cNvPr>
          <p:cNvPicPr>
            <a:picLocks noChangeAspect="1"/>
          </p:cNvPicPr>
          <p:nvPr/>
        </p:nvPicPr>
        <p:blipFill>
          <a:blip r:embed="rId4"/>
          <a:stretch>
            <a:fillRect/>
          </a:stretch>
        </p:blipFill>
        <p:spPr>
          <a:xfrm>
            <a:off x="2434590" y="5415201"/>
            <a:ext cx="700683" cy="433030"/>
          </a:xfrm>
          <a:prstGeom prst="rect">
            <a:avLst/>
          </a:prstGeom>
        </p:spPr>
      </p:pic>
      <p:sp>
        <p:nvSpPr>
          <p:cNvPr id="8" name="Text 2"/>
          <p:cNvSpPr/>
          <p:nvPr/>
        </p:nvSpPr>
        <p:spPr>
          <a:xfrm>
            <a:off x="3238500" y="5415201"/>
            <a:ext cx="1547217" cy="193477"/>
          </a:xfrm>
          <a:prstGeom prst="rect">
            <a:avLst/>
          </a:prstGeom>
          <a:noFill/>
          <a:ln/>
        </p:spPr>
        <p:txBody>
          <a:bodyPr wrap="none" lIns="0" tIns="0" rIns="0" bIns="0" rtlCol="0" anchor="t"/>
          <a:lstStyle/>
          <a:p>
            <a:pPr algn="l" indent="0" marL="0">
              <a:lnSpc>
                <a:spcPts val="1500"/>
              </a:lnSpc>
              <a:buNone/>
            </a:pPr>
            <a:r>
              <a:rPr lang="en-US" sz="1200" dirty="0">
                <a:solidFill>
                  <a:srgbClr val="272525"/>
                </a:solidFill>
                <a:latin typeface="Source Serif 4 Semi Bold" pitchFamily="34" charset="0"/>
                <a:ea typeface="Source Serif 4 Semi Bold" pitchFamily="34" charset="-122"/>
                <a:cs typeface="Source Serif 4 Semi Bold" pitchFamily="34" charset="-120"/>
              </a:rPr>
              <a:t>Agriculture</a:t>
            </a:r>
            <a:endParaRPr lang="en-US" sz="1200" dirty="0"/>
          </a:p>
        </p:txBody>
      </p:sp>
      <p:sp>
        <p:nvSpPr>
          <p:cNvPr id="9" name="Text 3"/>
          <p:cNvSpPr/>
          <p:nvPr/>
        </p:nvSpPr>
        <p:spPr>
          <a:xfrm>
            <a:off x="3238500" y="5658207"/>
            <a:ext cx="2381012" cy="1370647"/>
          </a:xfrm>
          <a:prstGeom prst="rect">
            <a:avLst/>
          </a:prstGeom>
          <a:noFill/>
          <a:ln/>
        </p:spPr>
        <p:txBody>
          <a:bodyPr wrap="square" lIns="0" tIns="0" rIns="0" bIns="0" rtlCol="0" anchor="t"/>
          <a:lstStyle/>
          <a:p>
            <a:pPr algn="l" indent="0" marL="0">
              <a:lnSpc>
                <a:spcPts val="1300"/>
              </a:lnSpc>
              <a:buNone/>
            </a:pPr>
            <a:r>
              <a:rPr lang="en-US" sz="1000" dirty="0">
                <a:solidFill>
                  <a:srgbClr val="272525"/>
                </a:solidFill>
                <a:latin typeface="Source Sans 3" pitchFamily="34" charset="0"/>
                <a:ea typeface="Source Sans 3" pitchFamily="34" charset="-122"/>
                <a:cs typeface="Source Sans 3" pitchFamily="34" charset="-120"/>
              </a:rPr>
              <a:t>AI improves disease detection, yield prediction, and land suitability analysis. Studies (Smith; Vincent et al.; Eli‑Chukwu) highlight machine learning + sensor networks and IoT for precision farming, enabling higher yields with fewer inputs and supporting drought- and disease‑resistant crop development.</a:t>
            </a:r>
            <a:endParaRPr lang="en-US" sz="1000" dirty="0"/>
          </a:p>
        </p:txBody>
      </p:sp>
      <p:pic>
        <p:nvPicPr>
          <p:cNvPr id="10" name="Image 4" descr="preencoded.png">    </p:cNvPr>
          <p:cNvPicPr>
            <a:picLocks noChangeAspect="1"/>
          </p:cNvPicPr>
          <p:nvPr/>
        </p:nvPicPr>
        <p:blipFill>
          <a:blip r:embed="rId5"/>
          <a:stretch>
            <a:fillRect/>
          </a:stretch>
        </p:blipFill>
        <p:spPr>
          <a:xfrm>
            <a:off x="5722739" y="5415201"/>
            <a:ext cx="700683" cy="433030"/>
          </a:xfrm>
          <a:prstGeom prst="rect">
            <a:avLst/>
          </a:prstGeom>
        </p:spPr>
      </p:pic>
      <p:sp>
        <p:nvSpPr>
          <p:cNvPr id="11" name="Text 4"/>
          <p:cNvSpPr/>
          <p:nvPr/>
        </p:nvSpPr>
        <p:spPr>
          <a:xfrm>
            <a:off x="6526649" y="5415201"/>
            <a:ext cx="1547217" cy="193477"/>
          </a:xfrm>
          <a:prstGeom prst="rect">
            <a:avLst/>
          </a:prstGeom>
          <a:noFill/>
          <a:ln/>
        </p:spPr>
        <p:txBody>
          <a:bodyPr wrap="none" lIns="0" tIns="0" rIns="0" bIns="0" rtlCol="0" anchor="t"/>
          <a:lstStyle/>
          <a:p>
            <a:pPr algn="l" indent="0" marL="0">
              <a:lnSpc>
                <a:spcPts val="1500"/>
              </a:lnSpc>
              <a:buNone/>
            </a:pPr>
            <a:r>
              <a:rPr lang="en-US" sz="1200" dirty="0">
                <a:solidFill>
                  <a:srgbClr val="272525"/>
                </a:solidFill>
                <a:latin typeface="Source Serif 4 Semi Bold" pitchFamily="34" charset="0"/>
                <a:ea typeface="Source Serif 4 Semi Bold" pitchFamily="34" charset="-122"/>
                <a:cs typeface="Source Serif 4 Semi Bold" pitchFamily="34" charset="-120"/>
              </a:rPr>
              <a:t>Finance &amp; Inclusion</a:t>
            </a:r>
            <a:endParaRPr lang="en-US" sz="1200" dirty="0"/>
          </a:p>
        </p:txBody>
      </p:sp>
      <p:sp>
        <p:nvSpPr>
          <p:cNvPr id="12" name="Text 5"/>
          <p:cNvSpPr/>
          <p:nvPr/>
        </p:nvSpPr>
        <p:spPr>
          <a:xfrm>
            <a:off x="6526649" y="5658207"/>
            <a:ext cx="2381012" cy="1027986"/>
          </a:xfrm>
          <a:prstGeom prst="rect">
            <a:avLst/>
          </a:prstGeom>
          <a:noFill/>
          <a:ln/>
        </p:spPr>
        <p:txBody>
          <a:bodyPr wrap="square" lIns="0" tIns="0" rIns="0" bIns="0" rtlCol="0" anchor="t"/>
          <a:lstStyle/>
          <a:p>
            <a:pPr algn="l" indent="0" marL="0">
              <a:lnSpc>
                <a:spcPts val="1300"/>
              </a:lnSpc>
              <a:buNone/>
            </a:pPr>
            <a:r>
              <a:rPr lang="en-US" sz="1000" dirty="0">
                <a:solidFill>
                  <a:srgbClr val="272525"/>
                </a:solidFill>
                <a:latin typeface="Source Sans 3" pitchFamily="34" charset="0"/>
                <a:ea typeface="Source Sans 3" pitchFamily="34" charset="-122"/>
                <a:cs typeface="Source Sans 3" pitchFamily="34" charset="-120"/>
              </a:rPr>
              <a:t>AI-driven credit scoring and non-traditional data (mobile usage, transactions) expand micro‑credit access (e.g., M‑Shwari, Branch), reduce information asymmetry, and automate lending—fostering digital financial inclusion at scale.</a:t>
            </a:r>
            <a:endParaRPr lang="en-US" sz="1000" dirty="0"/>
          </a:p>
        </p:txBody>
      </p:sp>
      <p:pic>
        <p:nvPicPr>
          <p:cNvPr id="13" name="Image 5" descr="preencoded.png">    </p:cNvPr>
          <p:cNvPicPr>
            <a:picLocks noChangeAspect="1"/>
          </p:cNvPicPr>
          <p:nvPr/>
        </p:nvPicPr>
        <p:blipFill>
          <a:blip r:embed="rId6"/>
          <a:stretch>
            <a:fillRect/>
          </a:stretch>
        </p:blipFill>
        <p:spPr>
          <a:xfrm>
            <a:off x="9010888" y="5415201"/>
            <a:ext cx="700683" cy="433030"/>
          </a:xfrm>
          <a:prstGeom prst="rect">
            <a:avLst/>
          </a:prstGeom>
        </p:spPr>
      </p:pic>
      <p:sp>
        <p:nvSpPr>
          <p:cNvPr id="14" name="Text 6"/>
          <p:cNvSpPr/>
          <p:nvPr/>
        </p:nvSpPr>
        <p:spPr>
          <a:xfrm>
            <a:off x="9814798" y="5415201"/>
            <a:ext cx="1547217" cy="193477"/>
          </a:xfrm>
          <a:prstGeom prst="rect">
            <a:avLst/>
          </a:prstGeom>
          <a:noFill/>
          <a:ln/>
        </p:spPr>
        <p:txBody>
          <a:bodyPr wrap="none" lIns="0" tIns="0" rIns="0" bIns="0" rtlCol="0" anchor="t"/>
          <a:lstStyle/>
          <a:p>
            <a:pPr algn="l" indent="0" marL="0">
              <a:lnSpc>
                <a:spcPts val="1500"/>
              </a:lnSpc>
              <a:buNone/>
            </a:pPr>
            <a:r>
              <a:rPr lang="en-US" sz="1200" dirty="0">
                <a:solidFill>
                  <a:srgbClr val="272525"/>
                </a:solidFill>
                <a:latin typeface="Source Serif 4 Semi Bold" pitchFamily="34" charset="0"/>
                <a:ea typeface="Source Serif 4 Semi Bold" pitchFamily="34" charset="-122"/>
                <a:cs typeface="Source Serif 4 Semi Bold" pitchFamily="34" charset="-120"/>
              </a:rPr>
              <a:t>Health &amp; Logistics</a:t>
            </a:r>
            <a:endParaRPr lang="en-US" sz="1200" dirty="0"/>
          </a:p>
        </p:txBody>
      </p:sp>
      <p:sp>
        <p:nvSpPr>
          <p:cNvPr id="15" name="Text 7"/>
          <p:cNvSpPr/>
          <p:nvPr/>
        </p:nvSpPr>
        <p:spPr>
          <a:xfrm>
            <a:off x="9814798" y="5658207"/>
            <a:ext cx="2381012" cy="1027986"/>
          </a:xfrm>
          <a:prstGeom prst="rect">
            <a:avLst/>
          </a:prstGeom>
          <a:noFill/>
          <a:ln/>
        </p:spPr>
        <p:txBody>
          <a:bodyPr wrap="square" lIns="0" tIns="0" rIns="0" bIns="0" rtlCol="0" anchor="t"/>
          <a:lstStyle/>
          <a:p>
            <a:pPr algn="l" indent="0" marL="0">
              <a:lnSpc>
                <a:spcPts val="1300"/>
              </a:lnSpc>
              <a:buNone/>
            </a:pPr>
            <a:r>
              <a:rPr lang="en-US" sz="1000" dirty="0">
                <a:solidFill>
                  <a:srgbClr val="272525"/>
                </a:solidFill>
                <a:latin typeface="Source Sans 3" pitchFamily="34" charset="0"/>
                <a:ea typeface="Source Sans 3" pitchFamily="34" charset="-122"/>
                <a:cs typeface="Source Sans 3" pitchFamily="34" charset="-120"/>
              </a:rPr>
              <a:t>Drones and AI analytics enable rapid medical deliveries and disaster response (Zipline, QCRI’s AIDR). AI integrates unstructured data to identify high-risk zones and allocate scarce resources efficiently.</a:t>
            </a:r>
            <a:endParaRPr lang="en-US" sz="1000" dirty="0"/>
          </a:p>
        </p:txBody>
      </p:sp>
      <p:sp>
        <p:nvSpPr>
          <p:cNvPr id="16" name="Text 8"/>
          <p:cNvSpPr/>
          <p:nvPr/>
        </p:nvSpPr>
        <p:spPr>
          <a:xfrm>
            <a:off x="2434590" y="7121723"/>
            <a:ext cx="9761220" cy="342662"/>
          </a:xfrm>
          <a:prstGeom prst="rect">
            <a:avLst/>
          </a:prstGeom>
          <a:noFill/>
          <a:ln/>
        </p:spPr>
        <p:txBody>
          <a:bodyPr wrap="square" lIns="0" tIns="0" rIns="0" bIns="0" rtlCol="0" anchor="t"/>
          <a:lstStyle/>
          <a:p>
            <a:pPr algn="l" indent="0" marL="0">
              <a:lnSpc>
                <a:spcPts val="1300"/>
              </a:lnSpc>
              <a:buNone/>
            </a:pPr>
            <a:r>
              <a:rPr lang="en-US" sz="1000" dirty="0">
                <a:solidFill>
                  <a:srgbClr val="272525"/>
                </a:solidFill>
                <a:latin typeface="Source Sans 3" pitchFamily="34" charset="0"/>
                <a:ea typeface="Source Sans 3" pitchFamily="34" charset="-122"/>
                <a:cs typeface="Source Sans 3" pitchFamily="34" charset="-120"/>
              </a:rPr>
              <a:t>Summary: Combined evidence indicates AI can boost productivity, improve targeting of interventions, reduce operational costs, and generate timely insights—though adoption barriers remain in low-income contexts.</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837724" y="1009055"/>
            <a:ext cx="12954952" cy="1231821"/>
          </a:xfrm>
          <a:prstGeom prst="rect">
            <a:avLst/>
          </a:prstGeom>
          <a:noFill/>
          <a:ln/>
        </p:spPr>
        <p:txBody>
          <a:bodyPr wrap="square" lIns="0" tIns="0" rIns="0" bIns="0" rtlCol="0" anchor="t"/>
          <a:lstStyle/>
          <a:p>
            <a:pPr algn="l" indent="0" marL="0">
              <a:lnSpc>
                <a:spcPts val="4850"/>
              </a:lnSpc>
              <a:buNone/>
            </a:pPr>
            <a:r>
              <a:rPr lang="en-US" sz="3850" dirty="0">
                <a:solidFill>
                  <a:srgbClr val="000000"/>
                </a:solidFill>
                <a:latin typeface="Source Serif 4 Semi Bold" pitchFamily="34" charset="0"/>
                <a:ea typeface="Source Serif 4 Semi Bold" pitchFamily="34" charset="-122"/>
                <a:cs typeface="Source Serif 4 Semi Bold" pitchFamily="34" charset="-120"/>
              </a:rPr>
              <a:t>Research Methodology — Content Analysis &amp; Data Sources</a:t>
            </a:r>
            <a:endParaRPr lang="en-US" sz="3850" dirty="0"/>
          </a:p>
        </p:txBody>
      </p:sp>
      <p:sp>
        <p:nvSpPr>
          <p:cNvPr id="3" name="Text 1"/>
          <p:cNvSpPr/>
          <p:nvPr/>
        </p:nvSpPr>
        <p:spPr>
          <a:xfrm>
            <a:off x="837724" y="2659737"/>
            <a:ext cx="12954952" cy="1005126"/>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Method: The study employs unobtrusive, secondary research using summative content analysis to quantify and interpret themes across textual sources. Content analysis enabled counting and contextual interpretation of keywords and concepts to reveal relationships between AI and SDG-relevant outcomes.</a:t>
            </a:r>
            <a:endParaRPr lang="en-US" sz="16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37724" y="3926681"/>
            <a:ext cx="209431" cy="209431"/>
          </a:xfrm>
          <a:prstGeom prst="rect">
            <a:avLst/>
          </a:prstGeom>
        </p:spPr>
      </p:pic>
      <p:sp>
        <p:nvSpPr>
          <p:cNvPr id="5" name="Shape 2"/>
          <p:cNvSpPr/>
          <p:nvPr/>
        </p:nvSpPr>
        <p:spPr>
          <a:xfrm>
            <a:off x="837724" y="4233505"/>
            <a:ext cx="4178618" cy="22860"/>
          </a:xfrm>
          <a:prstGeom prst="rect">
            <a:avLst/>
          </a:prstGeom>
          <a:solidFill>
            <a:srgbClr val="BE49DF"/>
          </a:solidFill>
          <a:ln/>
        </p:spPr>
      </p:sp>
      <p:sp>
        <p:nvSpPr>
          <p:cNvPr id="6" name="Text 3"/>
          <p:cNvSpPr/>
          <p:nvPr/>
        </p:nvSpPr>
        <p:spPr>
          <a:xfrm>
            <a:off x="837724" y="4383881"/>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Data Collection</a:t>
            </a:r>
            <a:endParaRPr lang="en-US" sz="1900" dirty="0"/>
          </a:p>
        </p:txBody>
      </p:sp>
      <p:sp>
        <p:nvSpPr>
          <p:cNvPr id="7" name="Text 4"/>
          <p:cNvSpPr/>
          <p:nvPr/>
        </p:nvSpPr>
        <p:spPr>
          <a:xfrm>
            <a:off x="837724" y="4817507"/>
            <a:ext cx="4178618" cy="1005126"/>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Sources: government reports, World Bank/UN statistics, peer-reviewed journals, media articles, and institutional white papers.</a:t>
            </a:r>
            <a:endParaRPr lang="en-US" sz="16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25772" y="3926681"/>
            <a:ext cx="209431" cy="209431"/>
          </a:xfrm>
          <a:prstGeom prst="rect">
            <a:avLst/>
          </a:prstGeom>
        </p:spPr>
      </p:pic>
      <p:sp>
        <p:nvSpPr>
          <p:cNvPr id="9" name="Shape 5"/>
          <p:cNvSpPr/>
          <p:nvPr/>
        </p:nvSpPr>
        <p:spPr>
          <a:xfrm>
            <a:off x="5225772" y="4233505"/>
            <a:ext cx="4178737" cy="22860"/>
          </a:xfrm>
          <a:prstGeom prst="rect">
            <a:avLst/>
          </a:prstGeom>
          <a:solidFill>
            <a:srgbClr val="BE49DF"/>
          </a:solidFill>
          <a:ln/>
        </p:spPr>
      </p:sp>
      <p:sp>
        <p:nvSpPr>
          <p:cNvPr id="10" name="Text 6"/>
          <p:cNvSpPr/>
          <p:nvPr/>
        </p:nvSpPr>
        <p:spPr>
          <a:xfrm>
            <a:off x="5225772" y="4383881"/>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Analytic Approach</a:t>
            </a:r>
            <a:endParaRPr lang="en-US" sz="1900" dirty="0"/>
          </a:p>
        </p:txBody>
      </p:sp>
      <p:sp>
        <p:nvSpPr>
          <p:cNvPr id="11" name="Text 7"/>
          <p:cNvSpPr/>
          <p:nvPr/>
        </p:nvSpPr>
        <p:spPr>
          <a:xfrm>
            <a:off x="5225772" y="4817507"/>
            <a:ext cx="4178737" cy="1005126"/>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Summative content analysis: keyword counts, contextual interpretation, thematic coding within a naturalistic paradigm.</a:t>
            </a:r>
            <a:endParaRPr lang="en-US" sz="16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13940" y="3926681"/>
            <a:ext cx="209431" cy="209431"/>
          </a:xfrm>
          <a:prstGeom prst="rect">
            <a:avLst/>
          </a:prstGeom>
        </p:spPr>
      </p:pic>
      <p:sp>
        <p:nvSpPr>
          <p:cNvPr id="13" name="Shape 8"/>
          <p:cNvSpPr/>
          <p:nvPr/>
        </p:nvSpPr>
        <p:spPr>
          <a:xfrm>
            <a:off x="9613940" y="4233505"/>
            <a:ext cx="4178737" cy="22860"/>
          </a:xfrm>
          <a:prstGeom prst="rect">
            <a:avLst/>
          </a:prstGeom>
          <a:solidFill>
            <a:srgbClr val="BE49DF"/>
          </a:solidFill>
          <a:ln/>
        </p:spPr>
      </p:sp>
      <p:sp>
        <p:nvSpPr>
          <p:cNvPr id="14" name="Text 9"/>
          <p:cNvSpPr/>
          <p:nvPr/>
        </p:nvSpPr>
        <p:spPr>
          <a:xfrm>
            <a:off x="9613940" y="4383881"/>
            <a:ext cx="2464118" cy="308015"/>
          </a:xfrm>
          <a:prstGeom prst="rect">
            <a:avLst/>
          </a:prstGeom>
          <a:noFill/>
          <a:ln/>
        </p:spPr>
        <p:txBody>
          <a:bodyPr wrap="none" lIns="0" tIns="0" rIns="0" bIns="0" rtlCol="0" anchor="t"/>
          <a:lstStyle/>
          <a:p>
            <a:pPr algn="l" indent="0" marL="0">
              <a:lnSpc>
                <a:spcPts val="2400"/>
              </a:lnSpc>
              <a:buNone/>
            </a:pPr>
            <a:r>
              <a:rPr lang="en-US" sz="1900" dirty="0">
                <a:solidFill>
                  <a:srgbClr val="272525"/>
                </a:solidFill>
                <a:latin typeface="Source Serif 4 Semi Bold" pitchFamily="34" charset="0"/>
                <a:ea typeface="Source Serif 4 Semi Bold" pitchFamily="34" charset="-122"/>
                <a:cs typeface="Source Serif 4 Semi Bold" pitchFamily="34" charset="-120"/>
              </a:rPr>
              <a:t>Limitations</a:t>
            </a:r>
            <a:endParaRPr lang="en-US" sz="1900" dirty="0"/>
          </a:p>
        </p:txBody>
      </p:sp>
      <p:sp>
        <p:nvSpPr>
          <p:cNvPr id="15" name="Text 10"/>
          <p:cNvSpPr/>
          <p:nvPr/>
        </p:nvSpPr>
        <p:spPr>
          <a:xfrm>
            <a:off x="9613940" y="4817507"/>
            <a:ext cx="4178737" cy="1340168"/>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Emerging nature of AI literature, inconsistent data availability in low-income settings, and reliance on secondary sources constrain causal inference.</a:t>
            </a:r>
            <a:endParaRPr lang="en-US" sz="1600" dirty="0"/>
          </a:p>
        </p:txBody>
      </p:sp>
      <p:sp>
        <p:nvSpPr>
          <p:cNvPr id="16" name="Text 11"/>
          <p:cNvSpPr/>
          <p:nvPr/>
        </p:nvSpPr>
        <p:spPr>
          <a:xfrm>
            <a:off x="837724" y="6550342"/>
            <a:ext cx="12954952" cy="670084"/>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Rationale: Summative analysis offers a scalable, non-invasive method to synthesize diverse literature and derive actionable insights for policymakers and researchers in emerging markets.</a:t>
            </a:r>
            <a:endParaRPr lang="en-US"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837724" y="703898"/>
            <a:ext cx="12954952" cy="1231821"/>
          </a:xfrm>
          <a:prstGeom prst="rect">
            <a:avLst/>
          </a:prstGeom>
          <a:noFill/>
          <a:ln/>
        </p:spPr>
        <p:txBody>
          <a:bodyPr wrap="square" lIns="0" tIns="0" rIns="0" bIns="0" rtlCol="0" anchor="t"/>
          <a:lstStyle/>
          <a:p>
            <a:pPr algn="l" indent="0" marL="0">
              <a:lnSpc>
                <a:spcPts val="4850"/>
              </a:lnSpc>
              <a:buNone/>
            </a:pPr>
            <a:r>
              <a:rPr lang="en-US" sz="3850" dirty="0">
                <a:solidFill>
                  <a:srgbClr val="000000"/>
                </a:solidFill>
                <a:latin typeface="Source Serif 4 Semi Bold" pitchFamily="34" charset="0"/>
                <a:ea typeface="Source Serif 4 Semi Bold" pitchFamily="34" charset="-122"/>
                <a:cs typeface="Source Serif 4 Semi Bold" pitchFamily="34" charset="-120"/>
              </a:rPr>
              <a:t>AI &amp; Infrastructure: Transport, Energy, and Urban Systems</a:t>
            </a:r>
            <a:endParaRPr lang="en-US" sz="3850" dirty="0"/>
          </a:p>
        </p:txBody>
      </p:sp>
      <p:sp>
        <p:nvSpPr>
          <p:cNvPr id="3" name="Shape 1"/>
          <p:cNvSpPr/>
          <p:nvPr/>
        </p:nvSpPr>
        <p:spPr>
          <a:xfrm>
            <a:off x="686872" y="2249805"/>
            <a:ext cx="5850374" cy="4370189"/>
          </a:xfrm>
          <a:prstGeom prst="roundRect">
            <a:avLst>
              <a:gd name="adj" fmla="val 3451"/>
            </a:avLst>
          </a:prstGeom>
          <a:solidFill>
            <a:srgbClr val="000000">
              <a:alpha val="95000"/>
            </a:srgbClr>
          </a:solidFill>
          <a:ln/>
        </p:spPr>
      </p:sp>
      <p:sp>
        <p:nvSpPr>
          <p:cNvPr id="4" name="Text 2"/>
          <p:cNvSpPr/>
          <p:nvPr/>
        </p:nvSpPr>
        <p:spPr>
          <a:xfrm>
            <a:off x="896302" y="2459236"/>
            <a:ext cx="3065740" cy="308015"/>
          </a:xfrm>
          <a:prstGeom prst="rect">
            <a:avLst/>
          </a:prstGeom>
          <a:noFill/>
          <a:ln/>
        </p:spPr>
        <p:txBody>
          <a:bodyPr wrap="none" lIns="0" tIns="0" rIns="0" bIns="0" rtlCol="0" anchor="t"/>
          <a:lstStyle/>
          <a:p>
            <a:pPr algn="l" indent="0" marL="0">
              <a:lnSpc>
                <a:spcPts val="2400"/>
              </a:lnSpc>
              <a:buNone/>
            </a:pPr>
            <a:r>
              <a:rPr lang="en-US" sz="1900" dirty="0">
                <a:solidFill>
                  <a:srgbClr val="FFFFFF"/>
                </a:solidFill>
                <a:latin typeface="Source Serif 4 Semi Bold" pitchFamily="34" charset="0"/>
                <a:ea typeface="Source Serif 4 Semi Bold" pitchFamily="34" charset="-122"/>
                <a:cs typeface="Source Serif 4 Semi Bold" pitchFamily="34" charset="-120"/>
              </a:rPr>
              <a:t>Infrastructure Challenges</a:t>
            </a:r>
            <a:endParaRPr lang="en-US" sz="1900" dirty="0"/>
          </a:p>
        </p:txBody>
      </p:sp>
      <p:sp>
        <p:nvSpPr>
          <p:cNvPr id="5" name="Text 3"/>
          <p:cNvSpPr/>
          <p:nvPr/>
        </p:nvSpPr>
        <p:spPr>
          <a:xfrm>
            <a:off x="896302" y="2976682"/>
            <a:ext cx="5431512" cy="1675209"/>
          </a:xfrm>
          <a:prstGeom prst="rect">
            <a:avLst/>
          </a:prstGeom>
          <a:noFill/>
          <a:ln/>
        </p:spPr>
        <p:txBody>
          <a:bodyPr wrap="square" lIns="0" tIns="0" rIns="0" bIns="0" rtlCol="0" anchor="t"/>
          <a:lstStyle/>
          <a:p>
            <a:pPr algn="l" indent="0" marL="0">
              <a:lnSpc>
                <a:spcPts val="2600"/>
              </a:lnSpc>
              <a:buNone/>
            </a:pPr>
            <a:r>
              <a:rPr lang="en-US" sz="1600" dirty="0">
                <a:solidFill>
                  <a:srgbClr val="FFFFFF"/>
                </a:solidFill>
                <a:latin typeface="Source Sans 3" pitchFamily="34" charset="0"/>
                <a:ea typeface="Source Sans 3" pitchFamily="34" charset="-122"/>
                <a:cs typeface="Source Sans 3" pitchFamily="34" charset="-120"/>
              </a:rPr>
              <a:t>Over 4 billion people lack internet access (90% in developing countries). Approximately 2.6 billion lack reliable electricity; 2.3 billion lack basic sanitation. Limited industrial processing (≈30% of agricultural products processed in developing countries) reduces productivity and value capture.</a:t>
            </a:r>
            <a:endParaRPr lang="en-US" sz="1600" dirty="0"/>
          </a:p>
        </p:txBody>
      </p:sp>
      <p:sp>
        <p:nvSpPr>
          <p:cNvPr id="6" name="Text 4"/>
          <p:cNvSpPr/>
          <p:nvPr/>
        </p:nvSpPr>
        <p:spPr>
          <a:xfrm>
            <a:off x="6905030" y="2459236"/>
            <a:ext cx="3718084" cy="308015"/>
          </a:xfrm>
          <a:prstGeom prst="rect">
            <a:avLst/>
          </a:prstGeom>
          <a:noFill/>
          <a:ln/>
        </p:spPr>
        <p:txBody>
          <a:bodyPr wrap="none" lIns="0" tIns="0" rIns="0" bIns="0" rtlCol="0" anchor="t"/>
          <a:lstStyle/>
          <a:p>
            <a:pPr algn="l" indent="0" marL="0">
              <a:lnSpc>
                <a:spcPts val="2400"/>
              </a:lnSpc>
              <a:buNone/>
            </a:pPr>
            <a:r>
              <a:rPr lang="en-US" sz="1900" dirty="0">
                <a:solidFill>
                  <a:srgbClr val="000000"/>
                </a:solidFill>
                <a:latin typeface="Source Serif 4 Semi Bold" pitchFamily="34" charset="0"/>
                <a:ea typeface="Source Serif 4 Semi Bold" pitchFamily="34" charset="-122"/>
                <a:cs typeface="Source Serif 4 Semi Bold" pitchFamily="34" charset="-120"/>
              </a:rPr>
              <a:t>AI Interventions &amp; Case Studies</a:t>
            </a:r>
            <a:endParaRPr lang="en-US" sz="1900" dirty="0"/>
          </a:p>
        </p:txBody>
      </p:sp>
      <p:sp>
        <p:nvSpPr>
          <p:cNvPr id="7" name="Text 5"/>
          <p:cNvSpPr/>
          <p:nvPr/>
        </p:nvSpPr>
        <p:spPr>
          <a:xfrm>
            <a:off x="6905030" y="2976682"/>
            <a:ext cx="6895267" cy="3570089"/>
          </a:xfrm>
          <a:prstGeom prst="rect">
            <a:avLst/>
          </a:prstGeom>
          <a:noFill/>
          <a:ln/>
        </p:spPr>
        <p:txBody>
          <a:bodyPr wrap="square" lIns="0" tIns="0" rIns="0" bIns="0" rtlCol="0" anchor="t"/>
          <a:lstStyle/>
          <a:p>
            <a:pPr algn="l" marL="342900" indent="-342900">
              <a:lnSpc>
                <a:spcPts val="2600"/>
              </a:lnSpc>
              <a:buSzPct val="100000"/>
              <a:buChar char="•"/>
            </a:pPr>
            <a:r>
              <a:rPr lang="en-US" sz="1600" dirty="0">
                <a:solidFill>
                  <a:srgbClr val="272525"/>
                </a:solidFill>
                <a:latin typeface="Source Sans 3" pitchFamily="34" charset="0"/>
                <a:ea typeface="Source Sans 3" pitchFamily="34" charset="-122"/>
                <a:cs typeface="Source Sans 3" pitchFamily="34" charset="-120"/>
              </a:rPr>
              <a:t>Transport: AI improves routing, forecasting, and safety—autonomous vehicles, truck platooning, and platforms (Uber, Lyft, Via) improve reliability and reduce emissions.</a:t>
            </a:r>
            <a:endParaRPr lang="en-US" sz="1600" dirty="0"/>
          </a:p>
          <a:p>
            <a:pPr algn="l" marL="342900" indent="-342900">
              <a:lnSpc>
                <a:spcPts val="2600"/>
              </a:lnSpc>
              <a:buSzPct val="100000"/>
              <a:buChar char="•"/>
            </a:pPr>
            <a:r>
              <a:rPr lang="en-US" sz="1600" dirty="0">
                <a:solidFill>
                  <a:srgbClr val="272525"/>
                </a:solidFill>
                <a:latin typeface="Source Sans 3" pitchFamily="34" charset="0"/>
                <a:ea typeface="Source Sans 3" pitchFamily="34" charset="-122"/>
                <a:cs typeface="Source Sans 3" pitchFamily="34" charset="-120"/>
              </a:rPr>
              <a:t>Urban Traffic: Bengaluru (Siemens) and Alibaba’s City Brain optimize signals and congestion using real-time video and sensors.</a:t>
            </a:r>
            <a:endParaRPr lang="en-US" sz="1600" dirty="0"/>
          </a:p>
          <a:p>
            <a:pPr algn="l" marL="342900" indent="-342900">
              <a:lnSpc>
                <a:spcPts val="2600"/>
              </a:lnSpc>
              <a:buSzPct val="100000"/>
              <a:buChar char="•"/>
            </a:pPr>
            <a:r>
              <a:rPr lang="en-US" sz="1600" dirty="0">
                <a:solidFill>
                  <a:srgbClr val="272525"/>
                </a:solidFill>
                <a:latin typeface="Source Sans 3" pitchFamily="34" charset="0"/>
                <a:ea typeface="Source Sans 3" pitchFamily="34" charset="-122"/>
                <a:cs typeface="Source Sans 3" pitchFamily="34" charset="-120"/>
              </a:rPr>
              <a:t>Drones: Zipline (Rwanda) demonstrates medical logistics in low-infrastructure settings; large cargo drones (Sichuan Tengden) exemplify scale potential.</a:t>
            </a:r>
            <a:endParaRPr lang="en-US" sz="1600" dirty="0"/>
          </a:p>
          <a:p>
            <a:pPr algn="l" marL="342900" indent="-342900">
              <a:lnSpc>
                <a:spcPts val="2600"/>
              </a:lnSpc>
              <a:buSzPct val="100000"/>
              <a:buChar char="•"/>
            </a:pPr>
            <a:r>
              <a:rPr lang="en-US" sz="1600" dirty="0">
                <a:solidFill>
                  <a:srgbClr val="272525"/>
                </a:solidFill>
                <a:latin typeface="Source Sans 3" pitchFamily="34" charset="0"/>
                <a:ea typeface="Source Sans 3" pitchFamily="34" charset="-122"/>
                <a:cs typeface="Source Sans 3" pitchFamily="34" charset="-120"/>
              </a:rPr>
              <a:t>Energy &amp; Processing: Renewable energy employment growth and AI-driven efficiency can catalyze industrialization and reduce emissions.</a:t>
            </a:r>
            <a:endParaRPr lang="en-US" sz="1600" dirty="0"/>
          </a:p>
        </p:txBody>
      </p:sp>
      <p:sp>
        <p:nvSpPr>
          <p:cNvPr id="8" name="Text 6"/>
          <p:cNvSpPr/>
          <p:nvPr/>
        </p:nvSpPr>
        <p:spPr>
          <a:xfrm>
            <a:off x="837724" y="6855619"/>
            <a:ext cx="12954952" cy="670084"/>
          </a:xfrm>
          <a:prstGeom prst="rect">
            <a:avLst/>
          </a:prstGeom>
          <a:noFill/>
          <a:ln/>
        </p:spPr>
        <p:txBody>
          <a:bodyPr wrap="square" lIns="0" tIns="0" rIns="0" bIns="0" rtlCol="0" anchor="t"/>
          <a:lstStyle/>
          <a:p>
            <a:pPr algn="l" indent="0" marL="0">
              <a:lnSpc>
                <a:spcPts val="2600"/>
              </a:lnSpc>
              <a:buNone/>
            </a:pPr>
            <a:r>
              <a:rPr lang="en-US" sz="1600" dirty="0">
                <a:solidFill>
                  <a:srgbClr val="272525"/>
                </a:solidFill>
                <a:latin typeface="Source Sans 3" pitchFamily="34" charset="0"/>
                <a:ea typeface="Source Sans 3" pitchFamily="34" charset="-122"/>
                <a:cs typeface="Source Sans 3" pitchFamily="34" charset="-120"/>
              </a:rPr>
              <a:t>Economic impact estimates suggest AI could raise global output by ~$13 trillion by 2030. AI-enabled transport and infrastructure improvements also lower accident rates and greenhouse gas emissions, boost trade efficiency, and support SDG 9 when paired with strategic investment.</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1947743" y="573167"/>
            <a:ext cx="10734794" cy="850583"/>
          </a:xfrm>
          <a:prstGeom prst="rect">
            <a:avLst/>
          </a:prstGeom>
          <a:noFill/>
          <a:ln/>
        </p:spPr>
        <p:txBody>
          <a:bodyPr wrap="square" lIns="0" tIns="0" rIns="0" bIns="0" rtlCol="0" anchor="t"/>
          <a:lstStyle/>
          <a:p>
            <a:pPr algn="l" indent="0" marL="0">
              <a:lnSpc>
                <a:spcPts val="3300"/>
              </a:lnSpc>
              <a:buNone/>
            </a:pPr>
            <a:r>
              <a:rPr lang="en-US" sz="2650" dirty="0">
                <a:solidFill>
                  <a:srgbClr val="000000"/>
                </a:solidFill>
                <a:latin typeface="Source Serif 4 Semi Bold" pitchFamily="34" charset="0"/>
                <a:ea typeface="Source Serif 4 Semi Bold" pitchFamily="34" charset="-122"/>
                <a:cs typeface="Source Serif 4 Semi Bold" pitchFamily="34" charset="-120"/>
              </a:rPr>
              <a:t>Poverty Mapping, Data, and Targeting — How AI Locates and Serves the Poor</a:t>
            </a:r>
            <a:endParaRPr lang="en-US" sz="2650" dirty="0"/>
          </a:p>
        </p:txBody>
      </p:sp>
      <p:sp>
        <p:nvSpPr>
          <p:cNvPr id="3" name="Text 1"/>
          <p:cNvSpPr/>
          <p:nvPr/>
        </p:nvSpPr>
        <p:spPr>
          <a:xfrm>
            <a:off x="1947743" y="1623417"/>
            <a:ext cx="10734794" cy="782479"/>
          </a:xfrm>
          <a:prstGeom prst="rect">
            <a:avLst/>
          </a:prstGeom>
          <a:noFill/>
          <a:ln/>
        </p:spPr>
        <p:txBody>
          <a:bodyPr wrap="square" lIns="0" tIns="0" rIns="0" bIns="0" rtlCol="0" anchor="t"/>
          <a:lstStyle/>
          <a:p>
            <a:pPr algn="l" indent="0" marL="0">
              <a:lnSpc>
                <a:spcPts val="1500"/>
              </a:lnSpc>
              <a:buNone/>
            </a:pPr>
            <a:r>
              <a:rPr lang="en-US" sz="1100" dirty="0">
                <a:solidFill>
                  <a:srgbClr val="272525"/>
                </a:solidFill>
                <a:latin typeface="Source Sans 3" pitchFamily="34" charset="0"/>
                <a:ea typeface="Source Sans 3" pitchFamily="34" charset="-122"/>
                <a:cs typeface="Source Sans 3" pitchFamily="34" charset="-120"/>
              </a:rPr>
              <a:t>Precise targeting is essential for poverty alleviation. AI leverages alternative, low-cost data sources—satellite imagery, mobile metadata, social media, VAT records—to map poverty with unprecedented granularity. Stanford and other teams have trained models on high-resolution satellite images to predict economic indicators across African countries, validating outputs against household surveys. QCRI’s AIDR and machine‑learning poverty maps (anonymous Facebook ad data) exemplify how AI tools improve disaster response, identify food‑insecure regions, and allocate resources more effectively.</a:t>
            </a:r>
            <a:endParaRPr lang="en-US" sz="1100" dirty="0"/>
          </a:p>
        </p:txBody>
      </p:sp>
      <p:pic>
        <p:nvPicPr>
          <p:cNvPr id="4" name="Image 0" descr="preencoded.png">    </p:cNvPr>
          <p:cNvPicPr>
            <a:picLocks noChangeAspect="1"/>
          </p:cNvPicPr>
          <p:nvPr/>
        </p:nvPicPr>
        <p:blipFill>
          <a:blip r:embed="rId1"/>
          <a:stretch>
            <a:fillRect/>
          </a:stretch>
        </p:blipFill>
        <p:spPr>
          <a:xfrm>
            <a:off x="1947743" y="2518172"/>
            <a:ext cx="3076813" cy="3845957"/>
          </a:xfrm>
          <a:prstGeom prst="rect">
            <a:avLst/>
          </a:prstGeom>
        </p:spPr>
      </p:pic>
      <p:sp>
        <p:nvSpPr>
          <p:cNvPr id="5" name="Text 2"/>
          <p:cNvSpPr/>
          <p:nvPr/>
        </p:nvSpPr>
        <p:spPr>
          <a:xfrm>
            <a:off x="1947743" y="6488906"/>
            <a:ext cx="1701522" cy="212646"/>
          </a:xfrm>
          <a:prstGeom prst="rect">
            <a:avLst/>
          </a:prstGeom>
          <a:noFill/>
          <a:ln/>
        </p:spPr>
        <p:txBody>
          <a:bodyPr wrap="none" lIns="0" tIns="0" rIns="0" bIns="0" rtlCol="0" anchor="t"/>
          <a:lstStyle/>
          <a:p>
            <a:pPr algn="l" indent="0" marL="0">
              <a:lnSpc>
                <a:spcPts val="165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Poverty Mapping</a:t>
            </a:r>
            <a:endParaRPr lang="en-US" sz="1300" dirty="0"/>
          </a:p>
        </p:txBody>
      </p:sp>
      <p:sp>
        <p:nvSpPr>
          <p:cNvPr id="6" name="Text 3"/>
          <p:cNvSpPr/>
          <p:nvPr/>
        </p:nvSpPr>
        <p:spPr>
          <a:xfrm>
            <a:off x="1947743" y="6761440"/>
            <a:ext cx="5304949" cy="391239"/>
          </a:xfrm>
          <a:prstGeom prst="rect">
            <a:avLst/>
          </a:prstGeom>
          <a:noFill/>
          <a:ln/>
        </p:spPr>
        <p:txBody>
          <a:bodyPr wrap="square" lIns="0" tIns="0" rIns="0" bIns="0" rtlCol="0" anchor="t"/>
          <a:lstStyle/>
          <a:p>
            <a:pPr algn="l" indent="0" marL="0">
              <a:lnSpc>
                <a:spcPts val="1500"/>
              </a:lnSpc>
              <a:buNone/>
            </a:pPr>
            <a:r>
              <a:rPr lang="en-US" sz="1100" dirty="0">
                <a:solidFill>
                  <a:srgbClr val="272525"/>
                </a:solidFill>
                <a:latin typeface="Source Sans 3" pitchFamily="34" charset="0"/>
                <a:ea typeface="Source Sans 3" pitchFamily="34" charset="-122"/>
                <a:cs typeface="Source Sans 3" pitchFamily="34" charset="-120"/>
              </a:rPr>
              <a:t>Combines imagery with ML to estimate income, access to water/markets, and infrastructure proximity—improves targeting for interventions.</a:t>
            </a:r>
            <a:endParaRPr lang="en-US" sz="1100" dirty="0"/>
          </a:p>
        </p:txBody>
      </p:sp>
      <p:pic>
        <p:nvPicPr>
          <p:cNvPr id="7" name="Image 1" descr="preencoded.png">    </p:cNvPr>
          <p:cNvPicPr>
            <a:picLocks noChangeAspect="1"/>
          </p:cNvPicPr>
          <p:nvPr/>
        </p:nvPicPr>
        <p:blipFill>
          <a:blip r:embed="rId2"/>
          <a:stretch>
            <a:fillRect/>
          </a:stretch>
        </p:blipFill>
        <p:spPr>
          <a:xfrm>
            <a:off x="7377470" y="2518172"/>
            <a:ext cx="3076932" cy="3846076"/>
          </a:xfrm>
          <a:prstGeom prst="rect">
            <a:avLst/>
          </a:prstGeom>
        </p:spPr>
      </p:pic>
      <p:sp>
        <p:nvSpPr>
          <p:cNvPr id="8" name="Text 4"/>
          <p:cNvSpPr/>
          <p:nvPr/>
        </p:nvSpPr>
        <p:spPr>
          <a:xfrm>
            <a:off x="7377470" y="6489025"/>
            <a:ext cx="1701522" cy="212646"/>
          </a:xfrm>
          <a:prstGeom prst="rect">
            <a:avLst/>
          </a:prstGeom>
          <a:noFill/>
          <a:ln/>
        </p:spPr>
        <p:txBody>
          <a:bodyPr wrap="none" lIns="0" tIns="0" rIns="0" bIns="0" rtlCol="0" anchor="t"/>
          <a:lstStyle/>
          <a:p>
            <a:pPr algn="l" indent="0" marL="0">
              <a:lnSpc>
                <a:spcPts val="165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Alternative Data</a:t>
            </a:r>
            <a:endParaRPr lang="en-US" sz="1300" dirty="0"/>
          </a:p>
        </p:txBody>
      </p:sp>
      <p:sp>
        <p:nvSpPr>
          <p:cNvPr id="9" name="Text 5"/>
          <p:cNvSpPr/>
          <p:nvPr/>
        </p:nvSpPr>
        <p:spPr>
          <a:xfrm>
            <a:off x="7377470" y="6761559"/>
            <a:ext cx="5305068" cy="391239"/>
          </a:xfrm>
          <a:prstGeom prst="rect">
            <a:avLst/>
          </a:prstGeom>
          <a:noFill/>
          <a:ln/>
        </p:spPr>
        <p:txBody>
          <a:bodyPr wrap="square" lIns="0" tIns="0" rIns="0" bIns="0" rtlCol="0" anchor="t"/>
          <a:lstStyle/>
          <a:p>
            <a:pPr algn="l" indent="0" marL="0">
              <a:lnSpc>
                <a:spcPts val="1500"/>
              </a:lnSpc>
              <a:buNone/>
            </a:pPr>
            <a:r>
              <a:rPr lang="en-US" sz="1100" dirty="0">
                <a:solidFill>
                  <a:srgbClr val="272525"/>
                </a:solidFill>
                <a:latin typeface="Source Sans 3" pitchFamily="34" charset="0"/>
                <a:ea typeface="Source Sans 3" pitchFamily="34" charset="-122"/>
                <a:cs typeface="Source Sans 3" pitchFamily="34" charset="-120"/>
              </a:rPr>
              <a:t>Mobile and transaction data correlate strongly with education and income—used to extend microcredit, identify high-risk regions, and optimize aid delivery.</a:t>
            </a:r>
            <a:endParaRPr lang="en-US" sz="1100" dirty="0"/>
          </a:p>
        </p:txBody>
      </p:sp>
      <p:sp>
        <p:nvSpPr>
          <p:cNvPr id="10" name="Text 6"/>
          <p:cNvSpPr/>
          <p:nvPr/>
        </p:nvSpPr>
        <p:spPr>
          <a:xfrm>
            <a:off x="1947743" y="7265075"/>
            <a:ext cx="10734794" cy="391239"/>
          </a:xfrm>
          <a:prstGeom prst="rect">
            <a:avLst/>
          </a:prstGeom>
          <a:noFill/>
          <a:ln/>
        </p:spPr>
        <p:txBody>
          <a:bodyPr wrap="square" lIns="0" tIns="0" rIns="0" bIns="0" rtlCol="0" anchor="t"/>
          <a:lstStyle/>
          <a:p>
            <a:pPr algn="l" indent="0" marL="0">
              <a:lnSpc>
                <a:spcPts val="1500"/>
              </a:lnSpc>
              <a:buNone/>
            </a:pPr>
            <a:r>
              <a:rPr lang="en-US" sz="1100" dirty="0">
                <a:solidFill>
                  <a:srgbClr val="272525"/>
                </a:solidFill>
                <a:latin typeface="Source Sans 3" pitchFamily="34" charset="0"/>
                <a:ea typeface="Source Sans 3" pitchFamily="34" charset="-122"/>
                <a:cs typeface="Source Sans 3" pitchFamily="34" charset="-120"/>
              </a:rPr>
              <a:t>Result: AI-driven mapping reduces survey costs, accelerates insight generation, and enables policymakers to direct scarce resources where they matter most—if data privacy and representativeness challenges are addressed.</a:t>
            </a:r>
            <a:endParaRPr lang="en-US" sz="1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2097881" y="1324213"/>
            <a:ext cx="9068991" cy="413385"/>
          </a:xfrm>
          <a:prstGeom prst="rect">
            <a:avLst/>
          </a:prstGeom>
          <a:noFill/>
          <a:ln/>
        </p:spPr>
        <p:txBody>
          <a:bodyPr wrap="none" lIns="0" tIns="0" rIns="0" bIns="0" rtlCol="0" anchor="t"/>
          <a:lstStyle/>
          <a:p>
            <a:pPr algn="l" indent="0" marL="0">
              <a:lnSpc>
                <a:spcPts val="3250"/>
              </a:lnSpc>
              <a:buNone/>
            </a:pPr>
            <a:r>
              <a:rPr lang="en-US" sz="2600" dirty="0">
                <a:solidFill>
                  <a:srgbClr val="000000"/>
                </a:solidFill>
                <a:latin typeface="Source Serif 4 Semi Bold" pitchFamily="34" charset="0"/>
                <a:ea typeface="Source Serif 4 Semi Bold" pitchFamily="34" charset="-122"/>
                <a:cs typeface="Source Serif 4 Semi Bold" pitchFamily="34" charset="-120"/>
              </a:rPr>
              <a:t>Conclusions, Policy Implications, and Recommendations</a:t>
            </a:r>
            <a:endParaRPr lang="en-US" sz="2600" dirty="0"/>
          </a:p>
        </p:txBody>
      </p:sp>
      <p:sp>
        <p:nvSpPr>
          <p:cNvPr id="3" name="Text 1"/>
          <p:cNvSpPr/>
          <p:nvPr/>
        </p:nvSpPr>
        <p:spPr>
          <a:xfrm>
            <a:off x="2097881" y="1926312"/>
            <a:ext cx="10434637" cy="751523"/>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Conclusion: AI, framed as a knowledge-creation tool, demonstrates strong potential to accelerate SDG progress—particularly SDG 1 (poverty reduction) and SDG 9 (industry, innovation, infrastructure)—by improving data-driven decision-making, enhancing agricultural productivity, expanding digital financial inclusion, optimizing transport and logistics, and enabling precise poverty mapping. Evidence indicates tangible impacts in agriculture, finance, healthcare logistics, and urban planning. However, adoption in emerging economies is constrained by limited data, weak digital infrastructure, capacity gaps, and socio-political risks related to inequality and displacement.</a:t>
            </a:r>
            <a:endParaRPr lang="en-US" sz="1100" dirty="0"/>
          </a:p>
        </p:txBody>
      </p:sp>
      <p:sp>
        <p:nvSpPr>
          <p:cNvPr id="4" name="Shape 2"/>
          <p:cNvSpPr/>
          <p:nvPr/>
        </p:nvSpPr>
        <p:spPr>
          <a:xfrm>
            <a:off x="2097881" y="2783919"/>
            <a:ext cx="5170170" cy="421719"/>
          </a:xfrm>
          <a:prstGeom prst="roundRect">
            <a:avLst>
              <a:gd name="adj" fmla="val 480070"/>
            </a:avLst>
          </a:prstGeom>
          <a:solidFill>
            <a:srgbClr val="F0D4F7"/>
          </a:solidFill>
          <a:ln w="7620">
            <a:solidFill>
              <a:srgbClr val="D6BADD"/>
            </a:solidFill>
            <a:prstDash val="solid"/>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577477" y="2889290"/>
            <a:ext cx="210860" cy="210860"/>
          </a:xfrm>
          <a:prstGeom prst="rect">
            <a:avLst/>
          </a:prstGeom>
        </p:spPr>
      </p:pic>
      <p:sp>
        <p:nvSpPr>
          <p:cNvPr id="6" name="Text 3"/>
          <p:cNvSpPr/>
          <p:nvPr/>
        </p:nvSpPr>
        <p:spPr>
          <a:xfrm>
            <a:off x="2238375" y="3299936"/>
            <a:ext cx="1654016" cy="206693"/>
          </a:xfrm>
          <a:prstGeom prst="rect">
            <a:avLst/>
          </a:prstGeom>
          <a:noFill/>
          <a:ln/>
        </p:spPr>
        <p:txBody>
          <a:bodyPr wrap="none" lIns="0" tIns="0" rIns="0" bIns="0" rtlCol="0" anchor="t"/>
          <a:lstStyle/>
          <a:p>
            <a:pPr algn="l" indent="0" marL="0">
              <a:lnSpc>
                <a:spcPts val="160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Policy &amp; Investment</a:t>
            </a:r>
            <a:endParaRPr lang="en-US" sz="1300" dirty="0"/>
          </a:p>
        </p:txBody>
      </p:sp>
      <p:sp>
        <p:nvSpPr>
          <p:cNvPr id="7" name="Text 4"/>
          <p:cNvSpPr/>
          <p:nvPr/>
        </p:nvSpPr>
        <p:spPr>
          <a:xfrm>
            <a:off x="2238375" y="3563183"/>
            <a:ext cx="4889183" cy="375761"/>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Prioritize public investment in digital infrastructure, data ecosystems, and AI R&amp;D to unlock inclusive economic benefits.</a:t>
            </a:r>
            <a:endParaRPr lang="en-US" sz="1100" dirty="0"/>
          </a:p>
        </p:txBody>
      </p:sp>
      <p:sp>
        <p:nvSpPr>
          <p:cNvPr id="8" name="Shape 5"/>
          <p:cNvSpPr/>
          <p:nvPr/>
        </p:nvSpPr>
        <p:spPr>
          <a:xfrm>
            <a:off x="7362349" y="2783919"/>
            <a:ext cx="5170170" cy="421719"/>
          </a:xfrm>
          <a:prstGeom prst="roundRect">
            <a:avLst>
              <a:gd name="adj" fmla="val 480070"/>
            </a:avLst>
          </a:prstGeom>
          <a:solidFill>
            <a:srgbClr val="F0D4F7"/>
          </a:solidFill>
          <a:ln w="7620">
            <a:solidFill>
              <a:srgbClr val="D6BADD"/>
            </a:solidFill>
            <a:prstDash val="solid"/>
          </a:ln>
        </p:spPr>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41944" y="2889290"/>
            <a:ext cx="210860" cy="210860"/>
          </a:xfrm>
          <a:prstGeom prst="rect">
            <a:avLst/>
          </a:prstGeom>
        </p:spPr>
      </p:pic>
      <p:sp>
        <p:nvSpPr>
          <p:cNvPr id="10" name="Text 6"/>
          <p:cNvSpPr/>
          <p:nvPr/>
        </p:nvSpPr>
        <p:spPr>
          <a:xfrm>
            <a:off x="7502843" y="3299936"/>
            <a:ext cx="1654016" cy="206693"/>
          </a:xfrm>
          <a:prstGeom prst="rect">
            <a:avLst/>
          </a:prstGeom>
          <a:noFill/>
          <a:ln/>
        </p:spPr>
        <p:txBody>
          <a:bodyPr wrap="none" lIns="0" tIns="0" rIns="0" bIns="0" rtlCol="0" anchor="t"/>
          <a:lstStyle/>
          <a:p>
            <a:pPr algn="l" indent="0" marL="0">
              <a:lnSpc>
                <a:spcPts val="160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Capacity &amp; Inclusion</a:t>
            </a:r>
            <a:endParaRPr lang="en-US" sz="1300" dirty="0"/>
          </a:p>
        </p:txBody>
      </p:sp>
      <p:sp>
        <p:nvSpPr>
          <p:cNvPr id="11" name="Text 7"/>
          <p:cNvSpPr/>
          <p:nvPr/>
        </p:nvSpPr>
        <p:spPr>
          <a:xfrm>
            <a:off x="7502843" y="3563183"/>
            <a:ext cx="4889183" cy="375761"/>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Invest in digital literacy, vocational retraining, and education technologies to mitigate job displacement and broaden participation.</a:t>
            </a:r>
            <a:endParaRPr lang="en-US" sz="1100" dirty="0"/>
          </a:p>
        </p:txBody>
      </p:sp>
      <p:sp>
        <p:nvSpPr>
          <p:cNvPr id="12" name="Shape 8"/>
          <p:cNvSpPr/>
          <p:nvPr/>
        </p:nvSpPr>
        <p:spPr>
          <a:xfrm>
            <a:off x="2097881" y="4173736"/>
            <a:ext cx="5170170" cy="421719"/>
          </a:xfrm>
          <a:prstGeom prst="roundRect">
            <a:avLst>
              <a:gd name="adj" fmla="val 480070"/>
            </a:avLst>
          </a:prstGeom>
          <a:solidFill>
            <a:srgbClr val="F0D4F7"/>
          </a:solidFill>
          <a:ln w="7620">
            <a:solidFill>
              <a:srgbClr val="D6BADD"/>
            </a:solidFill>
            <a:prstDash val="solid"/>
          </a:ln>
        </p:spPr>
      </p:sp>
      <p:pic>
        <p:nvPicPr>
          <p:cNvPr id="13"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77477" y="4279106"/>
            <a:ext cx="210860" cy="210860"/>
          </a:xfrm>
          <a:prstGeom prst="rect">
            <a:avLst/>
          </a:prstGeom>
        </p:spPr>
      </p:pic>
      <p:sp>
        <p:nvSpPr>
          <p:cNvPr id="14" name="Text 9"/>
          <p:cNvSpPr/>
          <p:nvPr/>
        </p:nvSpPr>
        <p:spPr>
          <a:xfrm>
            <a:off x="2238375" y="4689753"/>
            <a:ext cx="1654016" cy="206693"/>
          </a:xfrm>
          <a:prstGeom prst="rect">
            <a:avLst/>
          </a:prstGeom>
          <a:noFill/>
          <a:ln/>
        </p:spPr>
        <p:txBody>
          <a:bodyPr wrap="none" lIns="0" tIns="0" rIns="0" bIns="0" rtlCol="0" anchor="t"/>
          <a:lstStyle/>
          <a:p>
            <a:pPr algn="l" indent="0" marL="0">
              <a:lnSpc>
                <a:spcPts val="160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Ethics &amp; Governance</a:t>
            </a:r>
            <a:endParaRPr lang="en-US" sz="1300" dirty="0"/>
          </a:p>
        </p:txBody>
      </p:sp>
      <p:sp>
        <p:nvSpPr>
          <p:cNvPr id="15" name="Text 10"/>
          <p:cNvSpPr/>
          <p:nvPr/>
        </p:nvSpPr>
        <p:spPr>
          <a:xfrm>
            <a:off x="2238375" y="4953000"/>
            <a:ext cx="4889183" cy="375761"/>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Implement data governance, privacy safeguards, and equitable deployment frameworks to prevent bias and exclusion.</a:t>
            </a:r>
            <a:endParaRPr lang="en-US" sz="1100" dirty="0"/>
          </a:p>
        </p:txBody>
      </p:sp>
      <p:sp>
        <p:nvSpPr>
          <p:cNvPr id="16" name="Shape 11"/>
          <p:cNvSpPr/>
          <p:nvPr/>
        </p:nvSpPr>
        <p:spPr>
          <a:xfrm>
            <a:off x="7362349" y="4173736"/>
            <a:ext cx="5170170" cy="421719"/>
          </a:xfrm>
          <a:prstGeom prst="roundRect">
            <a:avLst>
              <a:gd name="adj" fmla="val 480070"/>
            </a:avLst>
          </a:prstGeom>
          <a:solidFill>
            <a:srgbClr val="F0D4F7"/>
          </a:solidFill>
          <a:ln w="7620">
            <a:solidFill>
              <a:srgbClr val="D6BADD"/>
            </a:solidFill>
            <a:prstDash val="solid"/>
          </a:ln>
        </p:spPr>
      </p:sp>
      <p:pic>
        <p:nvPicPr>
          <p:cNvPr id="17"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41944" y="4279106"/>
            <a:ext cx="210860" cy="210860"/>
          </a:xfrm>
          <a:prstGeom prst="rect">
            <a:avLst/>
          </a:prstGeom>
        </p:spPr>
      </p:pic>
      <p:sp>
        <p:nvSpPr>
          <p:cNvPr id="18" name="Text 12"/>
          <p:cNvSpPr/>
          <p:nvPr/>
        </p:nvSpPr>
        <p:spPr>
          <a:xfrm>
            <a:off x="7502843" y="4689753"/>
            <a:ext cx="1747004" cy="206693"/>
          </a:xfrm>
          <a:prstGeom prst="rect">
            <a:avLst/>
          </a:prstGeom>
          <a:noFill/>
          <a:ln/>
        </p:spPr>
        <p:txBody>
          <a:bodyPr wrap="none" lIns="0" tIns="0" rIns="0" bIns="0" rtlCol="0" anchor="t"/>
          <a:lstStyle/>
          <a:p>
            <a:pPr algn="l" indent="0" marL="0">
              <a:lnSpc>
                <a:spcPts val="1600"/>
              </a:lnSpc>
              <a:buNone/>
            </a:pPr>
            <a:r>
              <a:rPr lang="en-US" sz="1300" dirty="0">
                <a:solidFill>
                  <a:srgbClr val="272525"/>
                </a:solidFill>
                <a:latin typeface="Source Serif 4 Semi Bold" pitchFamily="34" charset="0"/>
                <a:ea typeface="Source Serif 4 Semi Bold" pitchFamily="34" charset="-122"/>
                <a:cs typeface="Source Serif 4 Semi Bold" pitchFamily="34" charset="-120"/>
              </a:rPr>
              <a:t>Targeted Applications</a:t>
            </a:r>
            <a:endParaRPr lang="en-US" sz="1300" dirty="0"/>
          </a:p>
        </p:txBody>
      </p:sp>
      <p:sp>
        <p:nvSpPr>
          <p:cNvPr id="19" name="Text 13"/>
          <p:cNvSpPr/>
          <p:nvPr/>
        </p:nvSpPr>
        <p:spPr>
          <a:xfrm>
            <a:off x="7502843" y="4953000"/>
            <a:ext cx="4889183" cy="563642"/>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Scale proven interventions: AI-driven agriculture (disease detection, yield forecasting), fintech inclusion (non-traditional credit scoring), and logistics (drones, optimized transport).</a:t>
            </a:r>
            <a:endParaRPr lang="en-US" sz="1100" dirty="0"/>
          </a:p>
        </p:txBody>
      </p:sp>
      <p:sp>
        <p:nvSpPr>
          <p:cNvPr id="20" name="Text 14"/>
          <p:cNvSpPr/>
          <p:nvPr/>
        </p:nvSpPr>
        <p:spPr>
          <a:xfrm>
            <a:off x="2097881" y="5763220"/>
            <a:ext cx="10434637" cy="375761"/>
          </a:xfrm>
          <a:prstGeom prst="rect">
            <a:avLst/>
          </a:prstGeom>
          <a:noFill/>
          <a:ln/>
        </p:spPr>
        <p:txBody>
          <a:bodyPr wrap="square" lIns="0" tIns="0" rIns="0" bIns="0" rtlCol="0" anchor="t"/>
          <a:lstStyle/>
          <a:p>
            <a:pPr algn="l" indent="0" marL="0">
              <a:lnSpc>
                <a:spcPts val="1450"/>
              </a:lnSpc>
              <a:buNone/>
            </a:pPr>
            <a:r>
              <a:rPr lang="en-US" sz="1100" dirty="0">
                <a:solidFill>
                  <a:srgbClr val="272525"/>
                </a:solidFill>
                <a:latin typeface="Source Sans 3" pitchFamily="34" charset="0"/>
                <a:ea typeface="Source Sans 3" pitchFamily="34" charset="-122"/>
                <a:cs typeface="Source Sans 3" pitchFamily="34" charset="-120"/>
              </a:rPr>
              <a:t>Final recommendation: Emerging-economy governments should increase investment in AI research, public-private collaborations, and targeted pilots to translate AI’s promise into measurable SDG outcomes—especially for poverty eradication and resilient infrastructure development.</a:t>
            </a:r>
            <a:endParaRPr lang="en-US" sz="1100" dirty="0"/>
          </a:p>
        </p:txBody>
      </p:sp>
      <p:sp>
        <p:nvSpPr>
          <p:cNvPr id="21" name="Shape 15"/>
          <p:cNvSpPr/>
          <p:nvPr/>
        </p:nvSpPr>
        <p:spPr>
          <a:xfrm>
            <a:off x="2097881" y="6245066"/>
            <a:ext cx="10434637" cy="660321"/>
          </a:xfrm>
          <a:prstGeom prst="roundRect">
            <a:avLst>
              <a:gd name="adj" fmla="val 8943"/>
            </a:avLst>
          </a:prstGeom>
          <a:solidFill>
            <a:srgbClr val="E8BEF4"/>
          </a:solidFill>
          <a:ln/>
        </p:spPr>
      </p:sp>
      <p:pic>
        <p:nvPicPr>
          <p:cNvPr id="22" name="Image 4" descr="preencoded.png">    </p:cNvPr>
          <p:cNvPicPr>
            <a:picLocks noChangeAspect="1"/>
          </p:cNvPicPr>
          <p:nvPr/>
        </p:nvPicPr>
        <p:blipFill>
          <a:blip r:embed="rId9"/>
          <a:stretch>
            <a:fillRect/>
          </a:stretch>
        </p:blipFill>
        <p:spPr>
          <a:xfrm>
            <a:off x="2238375" y="6434852"/>
            <a:ext cx="175736" cy="140494"/>
          </a:xfrm>
          <a:prstGeom prst="rect">
            <a:avLst/>
          </a:prstGeom>
        </p:spPr>
      </p:pic>
      <p:sp>
        <p:nvSpPr>
          <p:cNvPr id="23" name="Text 16"/>
          <p:cNvSpPr/>
          <p:nvPr/>
        </p:nvSpPr>
        <p:spPr>
          <a:xfrm>
            <a:off x="2554605" y="6374487"/>
            <a:ext cx="9837420" cy="375761"/>
          </a:xfrm>
          <a:prstGeom prst="rect">
            <a:avLst/>
          </a:prstGeom>
          <a:noFill/>
          <a:ln/>
        </p:spPr>
        <p:txBody>
          <a:bodyPr wrap="square" lIns="0" tIns="0" rIns="0" bIns="0" rtlCol="0" anchor="t"/>
          <a:lstStyle/>
          <a:p>
            <a:pPr algn="l" indent="0" marL="0">
              <a:lnSpc>
                <a:spcPts val="1450"/>
              </a:lnSpc>
              <a:buNone/>
            </a:pPr>
            <a:r>
              <a:rPr lang="en-US" sz="1100" dirty="0">
                <a:solidFill>
                  <a:srgbClr val="000000"/>
                </a:solidFill>
                <a:latin typeface="Source Sans 3" pitchFamily="34" charset="0"/>
                <a:ea typeface="Source Sans 3" pitchFamily="34" charset="-122"/>
                <a:cs typeface="Source Sans 3" pitchFamily="34" charset="-120"/>
              </a:rPr>
              <a:t>Note: This synthesis is derived from content analysis of contemporary literature, reports, and case studies; continued empirical research and careful implementation are necessary to realize AI’s equitable benefits.</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2026-02-20T10:32:19Z</dcterms:created>
  <dcterms:modified xsi:type="dcterms:W3CDTF">2026-02-20T10:32:19Z</dcterms:modified>
</cp:coreProperties>
</file>