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charts/style1.xml" ContentType="application/vnd.ms-office.chartstyl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revisionInfo.xml" ContentType="application/vnd.ms-powerpoint.revisioninfo+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charts/colors1.xml" ContentType="application/vnd.ms-office.chartcolorstyle+xml"/>
  <Override PartName="/ppt/slideLayouts/slideLayout10.xml" ContentType="application/vnd.openxmlformats-officedocument.presentationml.slideLayout+xml"/>
  <Override PartName="/ppt/changesInfos/changesInfo1.xml" ContentType="application/vnd.ms-powerpoint.changesinfo+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charts/chart1.xml" ContentType="application/vnd.openxmlformats-officedocument.drawingml.char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64" r:id="rId4"/>
    <p:sldId id="258" r:id="rId5"/>
    <p:sldId id="259" r:id="rId6"/>
    <p:sldId id="260" r:id="rId7"/>
    <p:sldId id="261" r:id="rId8"/>
    <p:sldId id="262" r:id="rId9"/>
    <p:sldId id="263"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p15="http://schemas.microsoft.com/office/powerpoint/2012/main" xmlns=""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D6CAE94-C4E1-4E6C-BBFA-6891C64439DC}" v="43" dt="2024-03-06T13:20:42.58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5000" autoAdjust="0"/>
    <p:restoredTop sz="94660"/>
  </p:normalViewPr>
  <p:slideViewPr>
    <p:cSldViewPr snapToGrid="0">
      <p:cViewPr varScale="1">
        <p:scale>
          <a:sx n="91" d="100"/>
          <a:sy n="91" d="100"/>
        </p:scale>
        <p:origin x="-126" y="-114"/>
      </p:cViewPr>
      <p:guideLst>
        <p:guide orient="horz" pos="2160"/>
        <p:guide pos="3840"/>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6"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5" Type="http://schemas.microsoft.com/office/2016/11/relationships/changesInfo" Target="changesInfos/changesInfo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agini shankaran" userId="da5e93459cea7808" providerId="LiveId" clId="{ED6CAE94-C4E1-4E6C-BBFA-6891C64439DC}"/>
    <pc:docChg chg="undo custSel addSld modSld">
      <pc:chgData name="ragini shankaran" userId="da5e93459cea7808" providerId="LiveId" clId="{ED6CAE94-C4E1-4E6C-BBFA-6891C64439DC}" dt="2024-03-06T13:28:38.369" v="112" actId="1076"/>
      <pc:docMkLst>
        <pc:docMk/>
      </pc:docMkLst>
      <pc:sldChg chg="addSp delSp modSp mod">
        <pc:chgData name="ragini shankaran" userId="da5e93459cea7808" providerId="LiveId" clId="{ED6CAE94-C4E1-4E6C-BBFA-6891C64439DC}" dt="2024-03-06T13:20:57.029" v="54" actId="14100"/>
        <pc:sldMkLst>
          <pc:docMk/>
          <pc:sldMk cId="2621268765" sldId="260"/>
        </pc:sldMkLst>
        <pc:graphicFrameChg chg="del mod">
          <ac:chgData name="ragini shankaran" userId="da5e93459cea7808" providerId="LiveId" clId="{ED6CAE94-C4E1-4E6C-BBFA-6891C64439DC}" dt="2024-03-06T13:19:23.157" v="45" actId="478"/>
          <ac:graphicFrameMkLst>
            <pc:docMk/>
            <pc:sldMk cId="2621268765" sldId="260"/>
            <ac:graphicFrameMk id="11" creationId="{689AB013-A289-4C9A-9DF9-9F15CA37B3C7}"/>
          </ac:graphicFrameMkLst>
        </pc:graphicFrameChg>
        <pc:graphicFrameChg chg="add mod">
          <ac:chgData name="ragini shankaran" userId="da5e93459cea7808" providerId="LiveId" clId="{ED6CAE94-C4E1-4E6C-BBFA-6891C64439DC}" dt="2024-03-06T13:20:57.029" v="54" actId="14100"/>
          <ac:graphicFrameMkLst>
            <pc:docMk/>
            <pc:sldMk cId="2621268765" sldId="260"/>
            <ac:graphicFrameMk id="12" creationId="{689AB013-A289-4C9A-9DF9-9F15CA37B3C7}"/>
          </ac:graphicFrameMkLst>
        </pc:graphicFrameChg>
      </pc:sldChg>
      <pc:sldChg chg="addSp modSp new mod">
        <pc:chgData name="ragini shankaran" userId="da5e93459cea7808" providerId="LiveId" clId="{ED6CAE94-C4E1-4E6C-BBFA-6891C64439DC}" dt="2024-03-06T13:24:46.544" v="78" actId="1076"/>
        <pc:sldMkLst>
          <pc:docMk/>
          <pc:sldMk cId="2462024186" sldId="261"/>
        </pc:sldMkLst>
        <pc:spChg chg="add mod">
          <ac:chgData name="ragini shankaran" userId="da5e93459cea7808" providerId="LiveId" clId="{ED6CAE94-C4E1-4E6C-BBFA-6891C64439DC}" dt="2024-03-06T13:24:46.544" v="78" actId="1076"/>
          <ac:spMkLst>
            <pc:docMk/>
            <pc:sldMk cId="2462024186" sldId="261"/>
            <ac:spMk id="3" creationId="{AFA0BA15-B1CA-3D13-AC93-72F51DB1E6BE}"/>
          </ac:spMkLst>
        </pc:spChg>
        <pc:spChg chg="add mod">
          <ac:chgData name="ragini shankaran" userId="da5e93459cea7808" providerId="LiveId" clId="{ED6CAE94-C4E1-4E6C-BBFA-6891C64439DC}" dt="2024-03-06T13:24:37.015" v="77" actId="12"/>
          <ac:spMkLst>
            <pc:docMk/>
            <pc:sldMk cId="2462024186" sldId="261"/>
            <ac:spMk id="5" creationId="{BC426239-049C-A200-4B49-8EAE180E40F0}"/>
          </ac:spMkLst>
        </pc:spChg>
      </pc:sldChg>
      <pc:sldChg chg="addSp modSp new mod">
        <pc:chgData name="ragini shankaran" userId="da5e93459cea7808" providerId="LiveId" clId="{ED6CAE94-C4E1-4E6C-BBFA-6891C64439DC}" dt="2024-03-06T13:26:33.109" v="96" actId="1076"/>
        <pc:sldMkLst>
          <pc:docMk/>
          <pc:sldMk cId="1005219418" sldId="262"/>
        </pc:sldMkLst>
        <pc:spChg chg="add mod">
          <ac:chgData name="ragini shankaran" userId="da5e93459cea7808" providerId="LiveId" clId="{ED6CAE94-C4E1-4E6C-BBFA-6891C64439DC}" dt="2024-03-06T13:26:28.244" v="95" actId="1076"/>
          <ac:spMkLst>
            <pc:docMk/>
            <pc:sldMk cId="1005219418" sldId="262"/>
            <ac:spMk id="3" creationId="{D5651AED-5E8C-09FD-A776-B28E37395A76}"/>
          </ac:spMkLst>
        </pc:spChg>
        <pc:spChg chg="add mod">
          <ac:chgData name="ragini shankaran" userId="da5e93459cea7808" providerId="LiveId" clId="{ED6CAE94-C4E1-4E6C-BBFA-6891C64439DC}" dt="2024-03-06T13:26:33.109" v="96" actId="1076"/>
          <ac:spMkLst>
            <pc:docMk/>
            <pc:sldMk cId="1005219418" sldId="262"/>
            <ac:spMk id="5" creationId="{75D50172-2444-072D-8B76-73959EC601C8}"/>
          </ac:spMkLst>
        </pc:spChg>
      </pc:sldChg>
      <pc:sldChg chg="addSp modSp new mod">
        <pc:chgData name="ragini shankaran" userId="da5e93459cea7808" providerId="LiveId" clId="{ED6CAE94-C4E1-4E6C-BBFA-6891C64439DC}" dt="2024-03-06T13:28:38.369" v="112" actId="1076"/>
        <pc:sldMkLst>
          <pc:docMk/>
          <pc:sldMk cId="1787000384" sldId="263"/>
        </pc:sldMkLst>
        <pc:spChg chg="add mod">
          <ac:chgData name="ragini shankaran" userId="da5e93459cea7808" providerId="LiveId" clId="{ED6CAE94-C4E1-4E6C-BBFA-6891C64439DC}" dt="2024-03-06T13:28:38.369" v="112" actId="1076"/>
          <ac:spMkLst>
            <pc:docMk/>
            <pc:sldMk cId="1787000384" sldId="263"/>
            <ac:spMk id="3" creationId="{C2464B73-9B44-16B2-C7C1-E340D7B85F72}"/>
          </ac:spMkLst>
        </pc:spChg>
      </pc:sldChg>
    </pc:docChg>
  </pc:docChgLst>
</pc:chgInfo>
</file>

<file path=ppt/charts/_rels/chart1.xml.rels><?xml version="1.0" encoding="UTF-8" standalone="yes"?>
<Relationships xmlns="http://schemas.openxmlformats.org/package/2006/relationships"><Relationship Id="rId3" Type="http://schemas.microsoft.com/office/2011/relationships/chartStyle" Target="style1.xml"/><Relationship Id="rId2" Type="http://schemas.microsoft.com/office/2011/relationships/chartColorStyle" Target="colors1.xml"/><Relationship Id="rId1" Type="http://schemas.openxmlformats.org/officeDocument/2006/relationships/oleObject" Target="file:///C:\Users\intel\Documents\ALL.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lang val="en-US"/>
  <c:chart>
    <c:autoTitleDeleted val="1"/>
    <c:plotArea>
      <c:layout/>
      <c:barChart>
        <c:barDir val="bar"/>
        <c:grouping val="clustered"/>
        <c:ser>
          <c:idx val="0"/>
          <c:order val="0"/>
          <c:tx>
            <c:strRef>
              <c:f>Sheet3!$E$673</c:f>
              <c:strCache>
                <c:ptCount val="1"/>
                <c:pt idx="0">
                  <c:v>Percentage </c:v>
                </c:pt>
              </c:strCache>
            </c:strRef>
          </c:tx>
          <c:spPr>
            <a:solidFill>
              <a:schemeClr val="accent1"/>
            </a:solidFill>
            <a:ln>
              <a:noFill/>
            </a:ln>
            <a:effectLst/>
          </c:spPr>
          <c:cat>
            <c:strRef>
              <c:f>Sheet3!$D$674:$D$680</c:f>
              <c:strCache>
                <c:ptCount val="7"/>
                <c:pt idx="0">
                  <c:v>Zoom</c:v>
                </c:pt>
                <c:pt idx="1">
                  <c:v>Skype</c:v>
                </c:pt>
                <c:pt idx="2">
                  <c:v>Google </c:v>
                </c:pt>
                <c:pt idx="3">
                  <c:v>Microsoft teams </c:v>
                </c:pt>
                <c:pt idx="4">
                  <c:v>Coursera </c:v>
                </c:pt>
                <c:pt idx="5">
                  <c:v>YouTube </c:v>
                </c:pt>
                <c:pt idx="6">
                  <c:v>Others </c:v>
                </c:pt>
              </c:strCache>
            </c:strRef>
          </c:cat>
          <c:val>
            <c:numRef>
              <c:f>Sheet3!$E$674:$E$680</c:f>
              <c:numCache>
                <c:formatCode>0%</c:formatCode>
                <c:ptCount val="7"/>
                <c:pt idx="0">
                  <c:v>0.2</c:v>
                </c:pt>
                <c:pt idx="1">
                  <c:v>8.0000000000000016E-2</c:v>
                </c:pt>
                <c:pt idx="2">
                  <c:v>0.17</c:v>
                </c:pt>
                <c:pt idx="3">
                  <c:v>3.0000000000000006E-2</c:v>
                </c:pt>
                <c:pt idx="4">
                  <c:v>0.1</c:v>
                </c:pt>
                <c:pt idx="5">
                  <c:v>0.4</c:v>
                </c:pt>
                <c:pt idx="6">
                  <c:v>2.0000000000000004E-2</c:v>
                </c:pt>
              </c:numCache>
            </c:numRef>
          </c:val>
          <c:extLst xmlns:c16r2="http://schemas.microsoft.com/office/drawing/2015/06/chart">
            <c:ext xmlns:c16="http://schemas.microsoft.com/office/drawing/2014/chart" uri="{C3380CC4-5D6E-409C-BE32-E72D297353CC}">
              <c16:uniqueId val="{00000000-6C2C-42BB-AC6E-18E139795643}"/>
            </c:ext>
          </c:extLst>
        </c:ser>
        <c:dLbls/>
        <c:gapWidth val="75"/>
        <c:overlap val="-25"/>
        <c:axId val="110415232"/>
        <c:axId val="110613632"/>
      </c:barChart>
      <c:catAx>
        <c:axId val="110415232"/>
        <c:scaling>
          <c:orientation val="minMax"/>
        </c:scaling>
        <c:axPos val="l"/>
        <c:numFmt formatCode="General" sourceLinked="1"/>
        <c:maj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chemeClr val="tx1">
                    <a:lumMod val="95000"/>
                    <a:lumOff val="5000"/>
                  </a:schemeClr>
                </a:solidFill>
                <a:latin typeface="Times New Roman" panose="02020603050405020304" pitchFamily="18" charset="0"/>
                <a:ea typeface="+mn-ea"/>
                <a:cs typeface="Times New Roman" panose="02020603050405020304" pitchFamily="18" charset="0"/>
              </a:defRPr>
            </a:pPr>
            <a:endParaRPr lang="en-US"/>
          </a:p>
        </c:txPr>
        <c:crossAx val="110613632"/>
        <c:crosses val="autoZero"/>
        <c:auto val="1"/>
        <c:lblAlgn val="ctr"/>
        <c:lblOffset val="100"/>
      </c:catAx>
      <c:valAx>
        <c:axId val="110613632"/>
        <c:scaling>
          <c:orientation val="minMax"/>
        </c:scaling>
        <c:axPos val="b"/>
        <c:majorGridlines>
          <c:spPr>
            <a:ln w="9525" cap="flat" cmpd="sng" algn="ctr">
              <a:solidFill>
                <a:schemeClr val="tx1">
                  <a:lumMod val="15000"/>
                  <a:lumOff val="85000"/>
                </a:schemeClr>
              </a:solidFill>
              <a:round/>
            </a:ln>
            <a:effectLst/>
          </c:spPr>
        </c:majorGridlines>
        <c:numFmt formatCode="0%" sourceLinked="1"/>
        <c:majorTickMark val="none"/>
        <c:tickLblPos val="nextTo"/>
        <c:spPr>
          <a:noFill/>
          <a:ln>
            <a:noFill/>
          </a:ln>
          <a:effectLst/>
        </c:spPr>
        <c:txPr>
          <a:bodyPr rot="-60000000" spcFirstLastPara="1" vertOverflow="ellipsis" vert="horz" wrap="square" anchor="ctr" anchorCtr="1"/>
          <a:lstStyle/>
          <a:p>
            <a:pPr>
              <a:defRPr sz="1200" b="0" i="0" u="none" strike="noStrike" kern="1200" baseline="0">
                <a:solidFill>
                  <a:schemeClr val="tx1">
                    <a:lumMod val="95000"/>
                    <a:lumOff val="5000"/>
                  </a:schemeClr>
                </a:solidFill>
                <a:latin typeface="Times New Roman" panose="02020603050405020304" pitchFamily="18" charset="0"/>
                <a:ea typeface="+mn-ea"/>
                <a:cs typeface="Times New Roman" panose="02020603050405020304" pitchFamily="18" charset="0"/>
              </a:defRPr>
            </a:pPr>
            <a:endParaRPr lang="en-US"/>
          </a:p>
        </c:txPr>
        <c:crossAx val="110415232"/>
        <c:crosses val="autoZero"/>
        <c:crossBetween val="between"/>
      </c:valAx>
      <c:spPr>
        <a:noFill/>
        <a:ln>
          <a:noFill/>
        </a:ln>
        <a:effectLst/>
      </c:spPr>
    </c:plotArea>
    <c:legend>
      <c:legendPos val="b"/>
      <c:layout/>
      <c:spPr>
        <a:noFill/>
        <a:ln>
          <a:noFill/>
        </a:ln>
        <a:effectLst/>
      </c:spPr>
      <c:txPr>
        <a:bodyPr rot="0" spcFirstLastPara="1" vertOverflow="ellipsis" vert="horz" wrap="square" anchor="ctr" anchorCtr="1"/>
        <a:lstStyle/>
        <a:p>
          <a:pPr>
            <a:defRPr sz="1200" b="0" i="0" u="none" strike="noStrike" kern="1200" baseline="0">
              <a:solidFill>
                <a:schemeClr val="tx1">
                  <a:lumMod val="95000"/>
                  <a:lumOff val="5000"/>
                </a:schemeClr>
              </a:solidFill>
              <a:latin typeface="Times New Roman" panose="02020603050405020304" pitchFamily="18" charset="0"/>
              <a:ea typeface="+mn-ea"/>
              <a:cs typeface="Times New Roman" panose="02020603050405020304" pitchFamily="18" charset="0"/>
            </a:defRPr>
          </a:pPr>
          <a:endParaRPr lang="en-US"/>
        </a:p>
      </c:txPr>
    </c:legend>
    <c:plotVisOnly val="1"/>
    <c:dispBlanksAs val="gap"/>
  </c:chart>
  <c:spPr>
    <a:noFill/>
    <a:ln>
      <a:noFill/>
    </a:ln>
    <a:effectLst/>
  </c:spPr>
  <c:txPr>
    <a:bodyPr/>
    <a:lstStyle/>
    <a:p>
      <a:pPr>
        <a:defRPr sz="1200">
          <a:solidFill>
            <a:schemeClr val="tx1">
              <a:lumMod val="95000"/>
              <a:lumOff val="5000"/>
            </a:schemeClr>
          </a:solidFill>
          <a:latin typeface="Times New Roman" panose="02020603050405020304" pitchFamily="18" charset="0"/>
          <a:cs typeface="Times New Roman" panose="02020603050405020304" pitchFamily="18" charset="0"/>
        </a:defRPr>
      </a:pPr>
      <a:endParaRPr lang="en-US"/>
    </a:p>
  </c:txPr>
  <c:externalData r:id="rId1"/>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BF724DA-7236-4F0D-A0C5-130531058A5D}" type="datetimeFigureOut">
              <a:rPr lang="en-IN" smtClean="0"/>
              <a:pPr/>
              <a:t>12-03-2024</a:t>
            </a:fld>
            <a:endParaRPr lang="en-IN"/>
          </a:p>
        </p:txBody>
      </p:sp>
      <p:sp>
        <p:nvSpPr>
          <p:cNvPr id="5" name="Footer Placeholder 4"/>
          <p:cNvSpPr>
            <a:spLocks noGrp="1"/>
          </p:cNvSpPr>
          <p:nvPr>
            <p:ph type="ftr" sz="quarter" idx="11"/>
          </p:nvPr>
        </p:nvSpPr>
        <p:spPr>
          <a:xfrm>
            <a:off x="2416500" y="329307"/>
            <a:ext cx="4973915" cy="309201"/>
          </a:xfrm>
        </p:spPr>
        <p:txBody>
          <a:bodyPr/>
          <a:lstStyle/>
          <a:p>
            <a:endParaRPr lang="en-IN"/>
          </a:p>
        </p:txBody>
      </p:sp>
      <p:sp>
        <p:nvSpPr>
          <p:cNvPr id="6" name="Slide Number Placeholder 5"/>
          <p:cNvSpPr>
            <a:spLocks noGrp="1"/>
          </p:cNvSpPr>
          <p:nvPr>
            <p:ph type="sldNum" sz="quarter" idx="12"/>
          </p:nvPr>
        </p:nvSpPr>
        <p:spPr>
          <a:xfrm>
            <a:off x="1437664" y="798973"/>
            <a:ext cx="811019" cy="503578"/>
          </a:xfrm>
        </p:spPr>
        <p:txBody>
          <a:bodyPr/>
          <a:lstStyle/>
          <a:p>
            <a:fld id="{DA36D46D-99A4-47EA-AA82-D9EE6A7B8A41}" type="slidenum">
              <a:rPr lang="en-IN" smtClean="0"/>
              <a:pPr/>
              <a:t>‹#›</a:t>
            </a:fld>
            <a:endParaRPr lang="en-IN"/>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xmlns="" val="8473383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BF724DA-7236-4F0D-A0C5-130531058A5D}" type="datetimeFigureOut">
              <a:rPr lang="en-IN" smtClean="0"/>
              <a:pPr/>
              <a:t>12-03-2024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A36D46D-99A4-47EA-AA82-D9EE6A7B8A41}" type="slidenum">
              <a:rPr lang="en-IN" smtClean="0"/>
              <a:pPr/>
              <a:t>‹#›</a:t>
            </a:fld>
            <a:endParaRPr lang="en-IN"/>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xmlns="" val="3221922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BF724DA-7236-4F0D-A0C5-130531058A5D}" type="datetimeFigureOut">
              <a:rPr lang="en-IN" smtClean="0"/>
              <a:pPr/>
              <a:t>12-03-2024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A36D46D-99A4-47EA-AA82-D9EE6A7B8A41}" type="slidenum">
              <a:rPr lang="en-IN" smtClean="0"/>
              <a:pPr/>
              <a:t>‹#›</a:t>
            </a:fld>
            <a:endParaRPr lang="en-IN"/>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xmlns="" val="12504618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BF724DA-7236-4F0D-A0C5-130531058A5D}" type="datetimeFigureOut">
              <a:rPr lang="en-IN" smtClean="0"/>
              <a:pPr/>
              <a:t>12-03-2024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A36D46D-99A4-47EA-AA82-D9EE6A7B8A41}" type="slidenum">
              <a:rPr lang="en-IN" smtClean="0"/>
              <a:pPr/>
              <a:t>‹#›</a:t>
            </a:fld>
            <a:endParaRPr lang="en-IN"/>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xmlns="" val="14684022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BF724DA-7236-4F0D-A0C5-130531058A5D}" type="datetimeFigureOut">
              <a:rPr lang="en-IN" smtClean="0"/>
              <a:pPr/>
              <a:t>12-03-2024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DA36D46D-99A4-47EA-AA82-D9EE6A7B8A41}" type="slidenum">
              <a:rPr lang="en-IN" smtClean="0"/>
              <a:pPr/>
              <a:t>‹#›</a:t>
            </a:fld>
            <a:endParaRPr lang="en-IN"/>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xmlns="" val="3457814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BF724DA-7236-4F0D-A0C5-130531058A5D}" type="datetimeFigureOut">
              <a:rPr lang="en-IN" smtClean="0"/>
              <a:pPr/>
              <a:t>12-03-2024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DA36D46D-99A4-47EA-AA82-D9EE6A7B8A41}" type="slidenum">
              <a:rPr lang="en-IN" smtClean="0"/>
              <a:pPr/>
              <a:t>‹#›</a:t>
            </a:fld>
            <a:endParaRPr lang="en-IN"/>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xmlns="" val="19175161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BF724DA-7236-4F0D-A0C5-130531058A5D}" type="datetimeFigureOut">
              <a:rPr lang="en-IN" smtClean="0"/>
              <a:pPr/>
              <a:t>12-03-2024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DA36D46D-99A4-47EA-AA82-D9EE6A7B8A41}" type="slidenum">
              <a:rPr lang="en-IN" smtClean="0"/>
              <a:pPr/>
              <a:t>‹#›</a:t>
            </a:fld>
            <a:endParaRPr lang="en-IN"/>
          </a:p>
        </p:txBody>
      </p:sp>
    </p:spTree>
    <p:extLst>
      <p:ext uri="{BB962C8B-B14F-4D97-AF65-F5344CB8AC3E}">
        <p14:creationId xmlns:p14="http://schemas.microsoft.com/office/powerpoint/2010/main" xmlns="" val="32451915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BF724DA-7236-4F0D-A0C5-130531058A5D}" type="datetimeFigureOut">
              <a:rPr lang="en-IN" smtClean="0"/>
              <a:pPr/>
              <a:t>12-03-2024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A36D46D-99A4-47EA-AA82-D9EE6A7B8A41}" type="slidenum">
              <a:rPr lang="en-IN" smtClean="0"/>
              <a:pPr/>
              <a:t>‹#›</a:t>
            </a:fld>
            <a:endParaRPr lang="en-IN"/>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xmlns="" val="14825543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3BF724DA-7236-4F0D-A0C5-130531058A5D}" type="datetimeFigureOut">
              <a:rPr lang="en-IN" smtClean="0"/>
              <a:pPr/>
              <a:t>12-03-2024</a:t>
            </a:fld>
            <a:endParaRPr lang="en-IN"/>
          </a:p>
        </p:txBody>
      </p:sp>
      <p:sp>
        <p:nvSpPr>
          <p:cNvPr id="6" name="Footer Placeholder 5"/>
          <p:cNvSpPr>
            <a:spLocks noGrp="1"/>
          </p:cNvSpPr>
          <p:nvPr>
            <p:ph type="ftr" sz="quarter" idx="11"/>
          </p:nvPr>
        </p:nvSpPr>
        <p:spPr>
          <a:xfrm>
            <a:off x="1447382" y="318640"/>
            <a:ext cx="5541004" cy="320931"/>
          </a:xfrm>
        </p:spPr>
        <p:txBody>
          <a:bodyPr/>
          <a:lstStyle/>
          <a:p>
            <a:endParaRPr lang="en-IN"/>
          </a:p>
        </p:txBody>
      </p:sp>
      <p:sp>
        <p:nvSpPr>
          <p:cNvPr id="7" name="Slide Number Placeholder 6"/>
          <p:cNvSpPr>
            <a:spLocks noGrp="1"/>
          </p:cNvSpPr>
          <p:nvPr>
            <p:ph type="sldNum" sz="quarter" idx="12"/>
          </p:nvPr>
        </p:nvSpPr>
        <p:spPr/>
        <p:txBody>
          <a:bodyPr/>
          <a:lstStyle/>
          <a:p>
            <a:fld id="{DA36D46D-99A4-47EA-AA82-D9EE6A7B8A41}" type="slidenum">
              <a:rPr lang="en-IN" smtClean="0"/>
              <a:pPr/>
              <a:t>‹#›</a:t>
            </a:fld>
            <a:endParaRPr lang="en-IN"/>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xmlns="" val="23303191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BF724DA-7236-4F0D-A0C5-130531058A5D}" type="datetimeFigureOut">
              <a:rPr lang="en-IN" smtClean="0"/>
              <a:pPr/>
              <a:t>12-03-2024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A36D46D-99A4-47EA-AA82-D9EE6A7B8A41}" type="slidenum">
              <a:rPr lang="en-IN" smtClean="0"/>
              <a:pPr/>
              <a:t>‹#›</a:t>
            </a:fld>
            <a:endParaRPr lang="en-IN"/>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xmlns="" val="16957240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BF724DA-7236-4F0D-A0C5-130531058A5D}" type="datetimeFigureOut">
              <a:rPr lang="en-IN" smtClean="0"/>
              <a:pPr/>
              <a:t>12-03-2024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A36D46D-99A4-47EA-AA82-D9EE6A7B8A41}" type="slidenum">
              <a:rPr lang="en-IN" smtClean="0"/>
              <a:pPr/>
              <a:t>‹#›</a:t>
            </a:fld>
            <a:endParaRPr lang="en-IN"/>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xmlns="" val="30382013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xmlns=""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3BF724DA-7236-4F0D-A0C5-130531058A5D}" type="datetimeFigureOut">
              <a:rPr lang="en-IN" smtClean="0"/>
              <a:pPr/>
              <a:t>12-03-2024</a:t>
            </a:fld>
            <a:endParaRPr lang="en-IN"/>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DA36D46D-99A4-47EA-AA82-D9EE6A7B8A41}" type="slidenum">
              <a:rPr lang="en-IN" smtClean="0"/>
              <a:pPr/>
              <a:t>‹#›</a:t>
            </a:fld>
            <a:endParaRPr lang="en-IN"/>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352206573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xmlns="" id="{6027EE07-DD80-834B-C7C1-C156DC848254}"/>
              </a:ext>
            </a:extLst>
          </p:cNvPr>
          <p:cNvSpPr>
            <a:spLocks noGrp="1"/>
          </p:cNvSpPr>
          <p:nvPr>
            <p:ph type="subTitle" idx="1"/>
          </p:nvPr>
        </p:nvSpPr>
        <p:spPr>
          <a:xfrm>
            <a:off x="2417780" y="1842655"/>
            <a:ext cx="8637072" cy="1690254"/>
          </a:xfrm>
        </p:spPr>
        <p:txBody>
          <a:bodyPr/>
          <a:lstStyle/>
          <a:p>
            <a:pPr algn="ctr"/>
            <a:r>
              <a:rPr lang="en-GB" sz="4000" b="1" dirty="0">
                <a:effectLst/>
                <a:latin typeface="Times New Roman" panose="02020603050405020304" pitchFamily="18" charset="0"/>
                <a:ea typeface="Calibri" panose="020F0502020204030204" pitchFamily="34" charset="0"/>
                <a:cs typeface="Mangal" panose="02040503050203030202" pitchFamily="18" charset="0"/>
              </a:rPr>
              <a:t>IMPACT OF ONLINE SCHOOLS IN INDIA</a:t>
            </a:r>
            <a:endParaRPr lang="en-IN" sz="4000" dirty="0">
              <a:effectLst/>
              <a:latin typeface="Calibri" panose="020F0502020204030204" pitchFamily="34" charset="0"/>
              <a:ea typeface="Calibri" panose="020F0502020204030204" pitchFamily="34" charset="0"/>
              <a:cs typeface="Mangal" panose="02040503050203030202" pitchFamily="18" charset="0"/>
            </a:endParaRPr>
          </a:p>
          <a:p>
            <a:endParaRPr lang="en-IN" dirty="0"/>
          </a:p>
        </p:txBody>
      </p:sp>
      <p:sp>
        <p:nvSpPr>
          <p:cNvPr id="4" name="Rectangle 3"/>
          <p:cNvSpPr/>
          <p:nvPr/>
        </p:nvSpPr>
        <p:spPr>
          <a:xfrm>
            <a:off x="0" y="5115176"/>
            <a:ext cx="1250663" cy="400110"/>
          </a:xfrm>
          <a:prstGeom prst="rect">
            <a:avLst/>
          </a:prstGeom>
        </p:spPr>
        <p:txBody>
          <a:bodyPr wrap="none">
            <a:spAutoFit/>
          </a:bodyPr>
          <a:lstStyle/>
          <a:p>
            <a:r>
              <a:rPr lang="en-US" sz="2000" dirty="0" smtClean="0"/>
              <a:t>Sikha Ram</a:t>
            </a:r>
            <a:endParaRPr lang="en-US" sz="2000" dirty="0"/>
          </a:p>
        </p:txBody>
      </p:sp>
      <p:sp>
        <p:nvSpPr>
          <p:cNvPr id="5" name="Rectangle 4"/>
          <p:cNvSpPr/>
          <p:nvPr/>
        </p:nvSpPr>
        <p:spPr>
          <a:xfrm>
            <a:off x="0" y="5451506"/>
            <a:ext cx="1870384" cy="369332"/>
          </a:xfrm>
          <a:prstGeom prst="rect">
            <a:avLst/>
          </a:prstGeom>
        </p:spPr>
        <p:txBody>
          <a:bodyPr wrap="none">
            <a:spAutoFit/>
          </a:bodyPr>
          <a:lstStyle/>
          <a:p>
            <a:r>
              <a:rPr lang="en-US" dirty="0" smtClean="0"/>
              <a:t>Subject: Education</a:t>
            </a:r>
            <a:endParaRPr lang="en-US" dirty="0"/>
          </a:p>
        </p:txBody>
      </p:sp>
    </p:spTree>
    <p:extLst>
      <p:ext uri="{BB962C8B-B14F-4D97-AF65-F5344CB8AC3E}">
        <p14:creationId xmlns:p14="http://schemas.microsoft.com/office/powerpoint/2010/main" xmlns="" val="38465875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2C8A467B-C33C-A7A8-EE7B-284DF1CDB236}"/>
              </a:ext>
            </a:extLst>
          </p:cNvPr>
          <p:cNvSpPr txBox="1"/>
          <p:nvPr/>
        </p:nvSpPr>
        <p:spPr>
          <a:xfrm>
            <a:off x="498763" y="192585"/>
            <a:ext cx="11194473" cy="743473"/>
          </a:xfrm>
          <a:prstGeom prst="rect">
            <a:avLst/>
          </a:prstGeom>
          <a:noFill/>
        </p:spPr>
        <p:txBody>
          <a:bodyPr wrap="square">
            <a:spAutoFit/>
          </a:bodyPr>
          <a:lstStyle/>
          <a:p>
            <a:pPr lvl="0" algn="ctr">
              <a:lnSpc>
                <a:spcPct val="115000"/>
              </a:lnSpc>
              <a:spcAft>
                <a:spcPts val="800"/>
              </a:spcAft>
            </a:pPr>
            <a:r>
              <a:rPr lang="en-GB" sz="4000" b="1" dirty="0">
                <a:effectLst/>
                <a:latin typeface="Times New Roman" panose="02020603050405020304" pitchFamily="18" charset="0"/>
                <a:ea typeface="Calibri" panose="020F0502020204030204" pitchFamily="34" charset="0"/>
                <a:cs typeface="Mangal" panose="02040503050203030202" pitchFamily="18" charset="0"/>
              </a:rPr>
              <a:t>INTRODUCTION</a:t>
            </a:r>
            <a:r>
              <a:rPr lang="en-GB" sz="1800" b="1" dirty="0">
                <a:effectLst/>
                <a:latin typeface="Times New Roman" panose="02020603050405020304" pitchFamily="18" charset="0"/>
                <a:ea typeface="Calibri" panose="020F0502020204030204" pitchFamily="34" charset="0"/>
                <a:cs typeface="Mangal" panose="02040503050203030202" pitchFamily="18" charset="0"/>
              </a:rPr>
              <a:t> </a:t>
            </a:r>
            <a:endParaRPr lang="en-IN" sz="16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5" name="TextBox 4">
            <a:extLst>
              <a:ext uri="{FF2B5EF4-FFF2-40B4-BE49-F238E27FC236}">
                <a16:creationId xmlns:a16="http://schemas.microsoft.com/office/drawing/2014/main" xmlns="" id="{E0AE1BD4-2469-7345-7CFE-A414B503DECE}"/>
              </a:ext>
            </a:extLst>
          </p:cNvPr>
          <p:cNvSpPr txBox="1"/>
          <p:nvPr/>
        </p:nvSpPr>
        <p:spPr>
          <a:xfrm>
            <a:off x="498764" y="936058"/>
            <a:ext cx="11194472" cy="5445017"/>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GB" sz="1800" dirty="0">
                <a:effectLst/>
                <a:latin typeface="Times New Roman" panose="02020603050405020304" pitchFamily="18" charset="0"/>
                <a:ea typeface="Calibri" panose="020F0502020204030204" pitchFamily="34" charset="0"/>
              </a:rPr>
              <a:t>E-learning is a method of teaching and learning that makes use of information and communication technology to facilitate teamwork and communication within educational materials. </a:t>
            </a:r>
          </a:p>
          <a:p>
            <a:pPr marL="285750" indent="-285750" algn="just">
              <a:lnSpc>
                <a:spcPct val="150000"/>
              </a:lnSpc>
              <a:buFont typeface="Arial" panose="020B0604020202020204" pitchFamily="34" charset="0"/>
              <a:buChar char="•"/>
            </a:pPr>
            <a:r>
              <a:rPr lang="en-GB" sz="1800" dirty="0">
                <a:effectLst/>
                <a:latin typeface="Times New Roman" panose="02020603050405020304" pitchFamily="18" charset="0"/>
                <a:ea typeface="Calibri" panose="020F0502020204030204" pitchFamily="34" charset="0"/>
              </a:rPr>
              <a:t>It is utilised to teach staff members and improve their skill sets throughout the second phase. In comparison to the global industry, where e-learning is used at all levels, the Indian market is increasing at a relatively slow pace. </a:t>
            </a:r>
            <a:endParaRPr lang="en-GB" dirty="0">
              <a:latin typeface="Times New Roman" panose="02020603050405020304" pitchFamily="18" charset="0"/>
              <a:ea typeface="Calibri" panose="020F0502020204030204" pitchFamily="34" charset="0"/>
            </a:endParaRPr>
          </a:p>
          <a:p>
            <a:pPr marL="285750" indent="-285750" algn="just">
              <a:lnSpc>
                <a:spcPct val="150000"/>
              </a:lnSpc>
              <a:buFont typeface="Arial" panose="020B0604020202020204" pitchFamily="34" charset="0"/>
              <a:buChar char="•"/>
            </a:pPr>
            <a:r>
              <a:rPr lang="en-GB" sz="1800" dirty="0">
                <a:effectLst/>
                <a:latin typeface="Times New Roman" panose="02020603050405020304" pitchFamily="18" charset="0"/>
                <a:ea typeface="Calibri" panose="020F0502020204030204" pitchFamily="34" charset="0"/>
              </a:rPr>
              <a:t>Online education, or "online schooling," is an electronic, paperless educational system that makes use of technology and information. It combines </a:t>
            </a:r>
            <a:r>
              <a:rPr lang="en-GB" dirty="0">
                <a:latin typeface="Times New Roman" panose="02020603050405020304" pitchFamily="18" charset="0"/>
                <a:ea typeface="Calibri" panose="020F0502020204030204" pitchFamily="34" charset="0"/>
              </a:rPr>
              <a:t>simplest and </a:t>
            </a:r>
            <a:r>
              <a:rPr lang="en-GB" sz="1800" dirty="0">
                <a:effectLst/>
                <a:latin typeface="Times New Roman" panose="02020603050405020304" pitchFamily="18" charset="0"/>
                <a:ea typeface="Calibri" panose="020F0502020204030204" pitchFamily="34" charset="0"/>
              </a:rPr>
              <a:t>quickest </a:t>
            </a:r>
            <a:r>
              <a:rPr lang="en-GB" dirty="0">
                <a:latin typeface="Times New Roman" panose="02020603050405020304" pitchFamily="18" charset="0"/>
                <a:ea typeface="Calibri" panose="020F0502020204030204" pitchFamily="34" charset="0"/>
              </a:rPr>
              <a:t>technology with instructional services. </a:t>
            </a:r>
          </a:p>
          <a:p>
            <a:pPr marL="285750" indent="-285750" algn="just">
              <a:lnSpc>
                <a:spcPct val="150000"/>
              </a:lnSpc>
              <a:buFont typeface="Arial" panose="020B0604020202020204" pitchFamily="34" charset="0"/>
              <a:buChar char="•"/>
            </a:pPr>
            <a:r>
              <a:rPr lang="en-GB" dirty="0">
                <a:latin typeface="Times New Roman" panose="02020603050405020304" pitchFamily="18" charset="0"/>
                <a:ea typeface="Calibri" panose="020F0502020204030204" pitchFamily="34" charset="0"/>
              </a:rPr>
              <a:t>E-learning consists of two main components or stages. E-learning is utilised for training at one level and for educational purposes at another. Only secondary and upper secondary education may make use of this instructional resource.</a:t>
            </a:r>
          </a:p>
          <a:p>
            <a:pPr marL="285750" indent="-285750" algn="just">
              <a:lnSpc>
                <a:spcPct val="150000"/>
              </a:lnSpc>
              <a:buFont typeface="Arial" panose="020B0604020202020204" pitchFamily="34" charset="0"/>
              <a:buChar char="•"/>
            </a:pPr>
            <a:r>
              <a:rPr lang="en-GB" dirty="0">
                <a:latin typeface="Times New Roman" panose="02020603050405020304" pitchFamily="18" charset="0"/>
                <a:ea typeface="Calibri" panose="020F0502020204030204" pitchFamily="34" charset="0"/>
              </a:rPr>
              <a:t>The </a:t>
            </a:r>
            <a:r>
              <a:rPr lang="en-GB" sz="1800" dirty="0">
                <a:effectLst/>
                <a:latin typeface="Times New Roman" panose="02020603050405020304" pitchFamily="18" charset="0"/>
                <a:ea typeface="Calibri" panose="020F0502020204030204" pitchFamily="34" charset="0"/>
              </a:rPr>
              <a:t>method of educating people in India is e-learning, if it can be implemented in rural regions. </a:t>
            </a:r>
            <a:r>
              <a:rPr lang="en-GB" sz="1800" dirty="0">
                <a:effectLst/>
                <a:latin typeface="Times New Roman" panose="02020603050405020304" pitchFamily="18" charset="0"/>
                <a:ea typeface="Calibri" panose="020F0502020204030204" pitchFamily="34" charset="0"/>
                <a:cs typeface="Mangal" panose="02040503050203030202" pitchFamily="18" charset="0"/>
              </a:rPr>
              <a:t>It is difficult to fit everyone in a particular institution or educational setting to get an education when we take into account the population of India.</a:t>
            </a:r>
            <a:endParaRPr lang="en-IN" sz="1800" dirty="0">
              <a:effectLst/>
              <a:latin typeface="Calibri" panose="020F0502020204030204" pitchFamily="34" charset="0"/>
              <a:ea typeface="Calibri" panose="020F0502020204030204" pitchFamily="34" charset="0"/>
              <a:cs typeface="Mangal" panose="02040503050203030202" pitchFamily="18" charset="0"/>
            </a:endParaRPr>
          </a:p>
          <a:p>
            <a:pPr marL="285750" indent="-285750" algn="just">
              <a:lnSpc>
                <a:spcPct val="150000"/>
              </a:lnSpc>
              <a:buFont typeface="Arial" panose="020B0604020202020204" pitchFamily="34" charset="0"/>
              <a:buChar char="•"/>
            </a:pPr>
            <a:endParaRPr lang="en-IN" dirty="0"/>
          </a:p>
        </p:txBody>
      </p:sp>
    </p:spTree>
    <p:extLst>
      <p:ext uri="{BB962C8B-B14F-4D97-AF65-F5344CB8AC3E}">
        <p14:creationId xmlns:p14="http://schemas.microsoft.com/office/powerpoint/2010/main" xmlns="" val="13458315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F38A573C-4D72-4577-9776-A4998C8C9524}"/>
              </a:ext>
            </a:extLst>
          </p:cNvPr>
          <p:cNvSpPr/>
          <p:nvPr/>
        </p:nvSpPr>
        <p:spPr>
          <a:xfrm>
            <a:off x="2727837" y="2719712"/>
            <a:ext cx="7167716" cy="878895"/>
          </a:xfrm>
          <a:prstGeom prst="rect">
            <a:avLst/>
          </a:prstGeom>
        </p:spPr>
        <p:txBody>
          <a:bodyPr wrap="square">
            <a:spAutoFit/>
          </a:bodyPr>
          <a:lstStyle/>
          <a:p>
            <a:pPr marL="342900" marR="0" lvl="0" indent="-342900" algn="just">
              <a:lnSpc>
                <a:spcPct val="150000"/>
              </a:lnSpc>
              <a:spcBef>
                <a:spcPts val="0"/>
              </a:spcBef>
              <a:spcAft>
                <a:spcPts val="0"/>
              </a:spcAft>
              <a:buFont typeface="Symbol" panose="05050102010706020507" pitchFamily="18" charset="2"/>
              <a:buChar char=""/>
            </a:pPr>
            <a:r>
              <a:rPr lang="en-GB" dirty="0">
                <a:latin typeface="Times New Roman" panose="02020603050405020304" pitchFamily="18" charset="0"/>
                <a:ea typeface="Calibri" panose="020F0502020204030204" pitchFamily="34" charset="0"/>
                <a:cs typeface="Mangal" panose="02040503050203030202" pitchFamily="18" charset="0"/>
              </a:rPr>
              <a:t>To raise the quality of instruction and learning via online learning.</a:t>
            </a:r>
            <a:endParaRPr lang="en-US" dirty="0">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800"/>
              </a:spcAft>
              <a:buFont typeface="Symbol" panose="05050102010706020507" pitchFamily="18" charset="2"/>
              <a:buChar char=""/>
            </a:pPr>
            <a:r>
              <a:rPr lang="en-GB" dirty="0">
                <a:latin typeface="Times New Roman" panose="02020603050405020304" pitchFamily="18" charset="0"/>
                <a:ea typeface="Calibri" panose="020F0502020204030204" pitchFamily="34" charset="0"/>
                <a:cs typeface="Mangal" panose="02040503050203030202" pitchFamily="18" charset="0"/>
              </a:rPr>
              <a:t>To see the websites that students believe are popular for online learning </a:t>
            </a:r>
            <a:endParaRPr lang="en-US" dirty="0">
              <a:effectLst/>
              <a:latin typeface="Calibri" panose="020F0502020204030204" pitchFamily="34" charset="0"/>
              <a:ea typeface="Calibri" panose="020F0502020204030204" pitchFamily="34" charset="0"/>
              <a:cs typeface="Mangal" panose="02040503050203030202" pitchFamily="18" charset="0"/>
            </a:endParaRPr>
          </a:p>
        </p:txBody>
      </p:sp>
      <p:sp>
        <p:nvSpPr>
          <p:cNvPr id="3" name="Rectangle 2">
            <a:extLst>
              <a:ext uri="{FF2B5EF4-FFF2-40B4-BE49-F238E27FC236}">
                <a16:creationId xmlns:a16="http://schemas.microsoft.com/office/drawing/2014/main" xmlns="" id="{9BF00A95-E3ED-42FD-80E5-1B2ACD303433}"/>
              </a:ext>
            </a:extLst>
          </p:cNvPr>
          <p:cNvSpPr/>
          <p:nvPr/>
        </p:nvSpPr>
        <p:spPr>
          <a:xfrm>
            <a:off x="462729" y="1816828"/>
            <a:ext cx="11266541" cy="755400"/>
          </a:xfrm>
          <a:prstGeom prst="rect">
            <a:avLst/>
          </a:prstGeom>
        </p:spPr>
        <p:txBody>
          <a:bodyPr wrap="square">
            <a:spAutoFit/>
          </a:bodyPr>
          <a:lstStyle/>
          <a:p>
            <a:pPr marR="0" lvl="1" algn="ctr">
              <a:lnSpc>
                <a:spcPct val="115000"/>
              </a:lnSpc>
              <a:spcBef>
                <a:spcPts val="0"/>
              </a:spcBef>
              <a:spcAft>
                <a:spcPts val="0"/>
              </a:spcAft>
            </a:pPr>
            <a:r>
              <a:rPr lang="en-GB" sz="4000" b="1" dirty="0">
                <a:latin typeface="Times New Roman" panose="02020603050405020304" pitchFamily="18" charset="0"/>
                <a:ea typeface="Calibri" panose="020F0502020204030204" pitchFamily="34" charset="0"/>
                <a:cs typeface="Mangal" panose="02040503050203030202" pitchFamily="18" charset="0"/>
              </a:rPr>
              <a:t>OBJECTIVES OF THE STUDY </a:t>
            </a:r>
            <a:endParaRPr lang="en-US" sz="4000" dirty="0">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xmlns="" val="267374993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E456519B-AF7A-A168-8320-D869DD443BAF}"/>
              </a:ext>
            </a:extLst>
          </p:cNvPr>
          <p:cNvSpPr txBox="1"/>
          <p:nvPr/>
        </p:nvSpPr>
        <p:spPr>
          <a:xfrm>
            <a:off x="415635" y="0"/>
            <a:ext cx="11360727" cy="755400"/>
          </a:xfrm>
          <a:prstGeom prst="rect">
            <a:avLst/>
          </a:prstGeom>
          <a:noFill/>
        </p:spPr>
        <p:txBody>
          <a:bodyPr wrap="square">
            <a:spAutoFit/>
          </a:bodyPr>
          <a:lstStyle/>
          <a:p>
            <a:pPr lvl="0" algn="ctr">
              <a:lnSpc>
                <a:spcPct val="115000"/>
              </a:lnSpc>
              <a:spcAft>
                <a:spcPts val="800"/>
              </a:spcAft>
            </a:pPr>
            <a:r>
              <a:rPr lang="en-GB" sz="4000" b="1" dirty="0">
                <a:effectLst/>
                <a:latin typeface="Times New Roman" panose="02020603050405020304" pitchFamily="18" charset="0"/>
                <a:ea typeface="Calibri" panose="020F0502020204030204" pitchFamily="34" charset="0"/>
                <a:cs typeface="Mangal" panose="02040503050203030202" pitchFamily="18" charset="0"/>
              </a:rPr>
              <a:t>LITERATURE REVIEW </a:t>
            </a:r>
            <a:endParaRPr lang="en-IN" sz="40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5" name="TextBox 4">
            <a:extLst>
              <a:ext uri="{FF2B5EF4-FFF2-40B4-BE49-F238E27FC236}">
                <a16:creationId xmlns:a16="http://schemas.microsoft.com/office/drawing/2014/main" xmlns="" id="{E4CEA0C4-2CD3-5E56-A84E-F483595EF155}"/>
              </a:ext>
            </a:extLst>
          </p:cNvPr>
          <p:cNvSpPr txBox="1"/>
          <p:nvPr/>
        </p:nvSpPr>
        <p:spPr>
          <a:xfrm>
            <a:off x="415634" y="706973"/>
            <a:ext cx="11360727" cy="5444054"/>
          </a:xfrm>
          <a:prstGeom prst="rect">
            <a:avLst/>
          </a:prstGeom>
          <a:noFill/>
        </p:spPr>
        <p:txBody>
          <a:bodyPr wrap="square">
            <a:spAutoFit/>
          </a:bodyPr>
          <a:lstStyle/>
          <a:p>
            <a:pPr algn="just">
              <a:lnSpc>
                <a:spcPct val="150000"/>
              </a:lnSpc>
            </a:pPr>
            <a:r>
              <a:rPr lang="en-GB" sz="1800" b="1" dirty="0" err="1">
                <a:effectLst/>
                <a:latin typeface="Times New Roman" panose="02020603050405020304" pitchFamily="18" charset="0"/>
                <a:ea typeface="Calibri" panose="020F0502020204030204" pitchFamily="34" charset="0"/>
                <a:cs typeface="Times New Roman" panose="02020603050405020304" pitchFamily="18" charset="0"/>
              </a:rPr>
              <a:t>Cojocariu</a:t>
            </a:r>
            <a:r>
              <a:rPr lang="en-GB" sz="1800" b="1" dirty="0">
                <a:effectLst/>
                <a:latin typeface="Times New Roman" panose="02020603050405020304" pitchFamily="18" charset="0"/>
                <a:ea typeface="Calibri" panose="020F0502020204030204" pitchFamily="34" charset="0"/>
                <a:cs typeface="Times New Roman" panose="02020603050405020304" pitchFamily="18" charset="0"/>
              </a:rPr>
              <a:t> et al., (2014)</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studied Technology and rapid advances in research have made distant learning simple. The majority of words, such as computer-mediated learning, blended learning, online learning, open learning, web-based learning, and m-learning, all refer to the capacity to utilise a computer linked to a network.</a:t>
            </a:r>
          </a:p>
          <a:p>
            <a:pPr algn="just">
              <a:lnSpc>
                <a:spcPct val="150000"/>
              </a:lnSpc>
            </a:pPr>
            <a:r>
              <a:rPr lang="en-GB" sz="1800" b="1" dirty="0" err="1">
                <a:effectLst/>
                <a:latin typeface="Times New Roman" panose="02020603050405020304" pitchFamily="18" charset="0"/>
                <a:ea typeface="Calibri" panose="020F0502020204030204" pitchFamily="34" charset="0"/>
                <a:cs typeface="Times New Roman" panose="02020603050405020304" pitchFamily="18" charset="0"/>
              </a:rPr>
              <a:t>Brazendale</a:t>
            </a:r>
            <a:r>
              <a:rPr lang="en-GB" sz="1800" b="1" dirty="0">
                <a:effectLst/>
                <a:latin typeface="Times New Roman" panose="02020603050405020304" pitchFamily="18" charset="0"/>
                <a:ea typeface="Calibri" panose="020F0502020204030204" pitchFamily="34" charset="0"/>
                <a:cs typeface="Times New Roman" panose="02020603050405020304" pitchFamily="18" charset="0"/>
              </a:rPr>
              <a:t> &amp; Associates (2017)</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concluded that Due to improper learning attitudes, a lack of appropriate learning resources, increased student involvement in the classroom, a lack of self-discipline, and inadequate learning environments at some of their homes during self-isolation, both teachers and students are facing difficulties.</a:t>
            </a:r>
            <a:endParaRPr lang="en-IN" sz="18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pPr>
            <a:r>
              <a:rPr lang="en-GB" sz="1800" b="1" dirty="0">
                <a:effectLst/>
                <a:latin typeface="Times New Roman" panose="02020603050405020304" pitchFamily="18" charset="0"/>
                <a:ea typeface="Calibri" panose="020F0502020204030204" pitchFamily="34" charset="0"/>
                <a:cs typeface="Times New Roman" panose="02020603050405020304" pitchFamily="18" charset="0"/>
              </a:rPr>
              <a:t>Chen and Sun (2016)</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did a study that analysed 47 published publications and research addressing online teaching and learning since 2008 using a qualitative content analysis technique. The main emphasis of their research is on the application of ideas, practices, and evaluations in the context of online learning. </a:t>
            </a:r>
            <a:endParaRPr lang="en-GB"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pPr>
            <a:r>
              <a:rPr lang="en-GB" sz="1800" b="1" dirty="0">
                <a:effectLst/>
                <a:latin typeface="Times New Roman" panose="02020603050405020304" pitchFamily="18" charset="0"/>
                <a:ea typeface="Calibri" panose="020F0502020204030204" pitchFamily="34" charset="0"/>
                <a:cs typeface="Times New Roman" panose="02020603050405020304" pitchFamily="18" charset="0"/>
              </a:rPr>
              <a:t>Aguilera-</a:t>
            </a:r>
            <a:r>
              <a:rPr lang="en-GB" sz="1800" b="1" dirty="0" err="1">
                <a:effectLst/>
                <a:latin typeface="Times New Roman" panose="02020603050405020304" pitchFamily="18" charset="0"/>
                <a:ea typeface="Calibri" panose="020F0502020204030204" pitchFamily="34" charset="0"/>
                <a:cs typeface="Times New Roman" panose="02020603050405020304" pitchFamily="18" charset="0"/>
              </a:rPr>
              <a:t>Hermida</a:t>
            </a:r>
            <a:r>
              <a:rPr lang="en-GB" sz="1800" b="1" dirty="0">
                <a:effectLst/>
                <a:latin typeface="Times New Roman" panose="02020603050405020304" pitchFamily="18" charset="0"/>
                <a:ea typeface="Calibri" panose="020F0502020204030204" pitchFamily="34" charset="0"/>
                <a:cs typeface="Times New Roman" panose="02020603050405020304" pitchFamily="18" charset="0"/>
              </a:rPr>
              <a:t> (2020)</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investigated that the COVID-19 pandemic forced educators and learners to accept the digital nature of the online teaching-learning process. Bao was maybe one of the first researchers during the pandemic to explain how colleges have been switching from traditional classroom instruction to virtual instruction because to the exponential rise of COVID-19 cases.  </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4188066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0362930A-F3FC-103F-086E-ACCBE8569AA9}"/>
              </a:ext>
            </a:extLst>
          </p:cNvPr>
          <p:cNvSpPr txBox="1"/>
          <p:nvPr/>
        </p:nvSpPr>
        <p:spPr>
          <a:xfrm>
            <a:off x="346363" y="760737"/>
            <a:ext cx="11208328" cy="5336525"/>
          </a:xfrm>
          <a:prstGeom prst="rect">
            <a:avLst/>
          </a:prstGeom>
          <a:noFill/>
        </p:spPr>
        <p:txBody>
          <a:bodyPr wrap="square">
            <a:spAutoFit/>
          </a:bodyPr>
          <a:lstStyle/>
          <a:p>
            <a:pPr marL="285750" indent="-285750" algn="just">
              <a:lnSpc>
                <a:spcPct val="150000"/>
              </a:lnSpc>
              <a:spcAft>
                <a:spcPts val="800"/>
              </a:spcAft>
              <a:buFont typeface="Wingdings" panose="05000000000000000000" pitchFamily="2" charset="2"/>
              <a:buChar char="Ø"/>
            </a:pPr>
            <a:r>
              <a:rPr lang="en-GB" b="1" dirty="0">
                <a:effectLst/>
                <a:latin typeface="Times New Roman" panose="02020603050405020304" pitchFamily="18" charset="0"/>
                <a:ea typeface="Calibri" panose="020F0502020204030204" pitchFamily="34" charset="0"/>
                <a:cs typeface="Mangal" panose="02040503050203030202" pitchFamily="18" charset="0"/>
              </a:rPr>
              <a:t>Research Design</a:t>
            </a:r>
            <a:endParaRPr lang="en-IN" dirty="0">
              <a:effectLst/>
              <a:latin typeface="Calibri" panose="020F0502020204030204" pitchFamily="34" charset="0"/>
              <a:ea typeface="Calibri" panose="020F0502020204030204" pitchFamily="34" charset="0"/>
              <a:cs typeface="Mangal" panose="02040503050203030202" pitchFamily="18" charset="0"/>
            </a:endParaRPr>
          </a:p>
          <a:p>
            <a:pPr algn="just">
              <a:lnSpc>
                <a:spcPct val="150000"/>
              </a:lnSpc>
              <a:spcAft>
                <a:spcPts val="800"/>
              </a:spcAft>
            </a:pPr>
            <a:r>
              <a:rPr lang="en-GB" dirty="0">
                <a:effectLst/>
                <a:latin typeface="Times New Roman" panose="02020603050405020304" pitchFamily="18" charset="0"/>
                <a:ea typeface="Calibri" panose="020F0502020204030204" pitchFamily="34" charset="0"/>
                <a:cs typeface="Mangal" panose="02040503050203030202" pitchFamily="18" charset="0"/>
              </a:rPr>
              <a:t>Students from various Indian schools will be randomly allocated to either an online education group or a conventional education group in this randomised controlled experiment (RCT).</a:t>
            </a:r>
            <a:endParaRPr lang="en-IN" dirty="0">
              <a:effectLst/>
              <a:latin typeface="Calibri" panose="020F0502020204030204" pitchFamily="34" charset="0"/>
              <a:ea typeface="Calibri" panose="020F0502020204030204" pitchFamily="34" charset="0"/>
              <a:cs typeface="Mangal" panose="02040503050203030202" pitchFamily="18" charset="0"/>
            </a:endParaRPr>
          </a:p>
          <a:p>
            <a:pPr marL="171450" indent="-171450" algn="just">
              <a:lnSpc>
                <a:spcPct val="150000"/>
              </a:lnSpc>
              <a:spcAft>
                <a:spcPts val="800"/>
              </a:spcAft>
              <a:buFont typeface="Wingdings" panose="05000000000000000000" pitchFamily="2" charset="2"/>
              <a:buChar char="Ø"/>
            </a:pPr>
            <a:r>
              <a:rPr lang="en-GB" b="1" dirty="0">
                <a:effectLst/>
                <a:latin typeface="Times New Roman" panose="02020603050405020304" pitchFamily="18" charset="0"/>
                <a:ea typeface="Calibri" panose="020F0502020204030204" pitchFamily="34" charset="0"/>
                <a:cs typeface="Mangal" panose="02040503050203030202" pitchFamily="18" charset="0"/>
              </a:rPr>
              <a:t>Sampling strategy</a:t>
            </a:r>
            <a:endParaRPr lang="en-IN" dirty="0">
              <a:effectLst/>
              <a:latin typeface="Calibri" panose="020F0502020204030204" pitchFamily="34" charset="0"/>
              <a:ea typeface="Calibri" panose="020F0502020204030204" pitchFamily="34" charset="0"/>
              <a:cs typeface="Mangal" panose="02040503050203030202" pitchFamily="18" charset="0"/>
            </a:endParaRPr>
          </a:p>
          <a:p>
            <a:pPr algn="just">
              <a:lnSpc>
                <a:spcPct val="150000"/>
              </a:lnSpc>
              <a:spcAft>
                <a:spcPts val="800"/>
              </a:spcAft>
            </a:pPr>
            <a:r>
              <a:rPr lang="en-GB" dirty="0">
                <a:effectLst/>
                <a:latin typeface="Times New Roman" panose="02020603050405020304" pitchFamily="18" charset="0"/>
                <a:ea typeface="Calibri" panose="020F0502020204030204" pitchFamily="34" charset="0"/>
                <a:cs typeface="Mangal" panose="02040503050203030202" pitchFamily="18" charset="0"/>
              </a:rPr>
              <a:t>To guarantee geographic variety, schools from various areas of India will be picked by a stratified random selection technique. Students from various grades and academic levels will be chosen at random from each school to take part in the research.</a:t>
            </a:r>
            <a:endParaRPr lang="en-IN" dirty="0">
              <a:effectLst/>
              <a:latin typeface="Calibri" panose="020F0502020204030204" pitchFamily="34" charset="0"/>
              <a:ea typeface="Calibri" panose="020F0502020204030204" pitchFamily="34" charset="0"/>
              <a:cs typeface="Mangal" panose="02040503050203030202" pitchFamily="18" charset="0"/>
            </a:endParaRPr>
          </a:p>
          <a:p>
            <a:pPr marL="285750" indent="-285750" algn="just">
              <a:lnSpc>
                <a:spcPct val="150000"/>
              </a:lnSpc>
              <a:spcAft>
                <a:spcPts val="800"/>
              </a:spcAft>
              <a:buFont typeface="Wingdings" panose="05000000000000000000" pitchFamily="2" charset="2"/>
              <a:buChar char="Ø"/>
            </a:pPr>
            <a:r>
              <a:rPr lang="en-GB" b="1" dirty="0">
                <a:effectLst/>
                <a:latin typeface="Times New Roman" panose="02020603050405020304" pitchFamily="18" charset="0"/>
                <a:ea typeface="Calibri" panose="020F0502020204030204" pitchFamily="34" charset="0"/>
                <a:cs typeface="Mangal" panose="02040503050203030202" pitchFamily="18" charset="0"/>
              </a:rPr>
              <a:t>Sample size</a:t>
            </a:r>
            <a:endParaRPr lang="en-IN" dirty="0">
              <a:effectLst/>
              <a:latin typeface="Calibri" panose="020F0502020204030204" pitchFamily="34" charset="0"/>
              <a:ea typeface="Calibri" panose="020F0502020204030204" pitchFamily="34" charset="0"/>
              <a:cs typeface="Mangal" panose="02040503050203030202" pitchFamily="18" charset="0"/>
            </a:endParaRPr>
          </a:p>
          <a:p>
            <a:pPr algn="just">
              <a:lnSpc>
                <a:spcPct val="150000"/>
              </a:lnSpc>
              <a:spcAft>
                <a:spcPts val="800"/>
              </a:spcAft>
            </a:pPr>
            <a:r>
              <a:rPr lang="en-GB" dirty="0">
                <a:effectLst/>
                <a:latin typeface="Times New Roman" panose="02020603050405020304" pitchFamily="18" charset="0"/>
                <a:ea typeface="Calibri" panose="020F0502020204030204" pitchFamily="34" charset="0"/>
                <a:cs typeface="Mangal" panose="02040503050203030202" pitchFamily="18" charset="0"/>
              </a:rPr>
              <a:t>We polled around 100 participants to get their opinions on how the online learning environment has affected them.</a:t>
            </a:r>
            <a:endParaRPr lang="en-IN" dirty="0">
              <a:effectLst/>
              <a:latin typeface="Calibri" panose="020F0502020204030204" pitchFamily="34" charset="0"/>
              <a:ea typeface="Calibri" panose="020F0502020204030204" pitchFamily="34" charset="0"/>
              <a:cs typeface="Mangal" panose="02040503050203030202" pitchFamily="18" charset="0"/>
            </a:endParaRPr>
          </a:p>
          <a:p>
            <a:pPr marL="285750" indent="-285750" algn="just">
              <a:lnSpc>
                <a:spcPct val="150000"/>
              </a:lnSpc>
              <a:spcAft>
                <a:spcPts val="800"/>
              </a:spcAft>
              <a:buFont typeface="Wingdings" panose="05000000000000000000" pitchFamily="2" charset="2"/>
              <a:buChar char="Ø"/>
            </a:pPr>
            <a:r>
              <a:rPr lang="en-GB" b="1" dirty="0">
                <a:effectLst/>
                <a:latin typeface="Times New Roman" panose="02020603050405020304" pitchFamily="18" charset="0"/>
                <a:ea typeface="Calibri" panose="020F0502020204030204" pitchFamily="34" charset="0"/>
                <a:cs typeface="Mangal" panose="02040503050203030202" pitchFamily="18" charset="0"/>
              </a:rPr>
              <a:t>Research Area:</a:t>
            </a:r>
            <a:r>
              <a:rPr lang="en-GB" dirty="0">
                <a:effectLst/>
                <a:latin typeface="Times New Roman" panose="02020603050405020304" pitchFamily="18" charset="0"/>
                <a:ea typeface="Calibri" panose="020F0502020204030204" pitchFamily="34" charset="0"/>
                <a:cs typeface="Mangal" panose="02040503050203030202" pitchFamily="18" charset="0"/>
              </a:rPr>
              <a:t> </a:t>
            </a:r>
            <a:endParaRPr lang="en-IN" dirty="0">
              <a:effectLst/>
              <a:latin typeface="Calibri" panose="020F0502020204030204" pitchFamily="34" charset="0"/>
              <a:ea typeface="Calibri" panose="020F0502020204030204" pitchFamily="34" charset="0"/>
              <a:cs typeface="Mangal" panose="02040503050203030202" pitchFamily="18" charset="0"/>
            </a:endParaRPr>
          </a:p>
          <a:p>
            <a:pPr algn="just">
              <a:lnSpc>
                <a:spcPct val="150000"/>
              </a:lnSpc>
              <a:spcAft>
                <a:spcPts val="800"/>
              </a:spcAft>
            </a:pPr>
            <a:r>
              <a:rPr lang="en-GB" dirty="0">
                <a:effectLst/>
                <a:latin typeface="Times New Roman" panose="02020603050405020304" pitchFamily="18" charset="0"/>
                <a:ea typeface="Calibri" panose="020F0502020204030204" pitchFamily="34" charset="0"/>
                <a:cs typeface="Mangal" panose="02040503050203030202" pitchFamily="18" charset="0"/>
              </a:rPr>
              <a:t>In New Delhi, India, the study was carried out mostly in the vicinity of the local schools.</a:t>
            </a:r>
            <a:endParaRPr lang="en-IN" dirty="0">
              <a:effectLst/>
              <a:latin typeface="Calibri" panose="020F0502020204030204" pitchFamily="34" charset="0"/>
              <a:ea typeface="Calibri" panose="020F0502020204030204" pitchFamily="34" charset="0"/>
              <a:cs typeface="Mangal" panose="02040503050203030202" pitchFamily="18" charset="0"/>
            </a:endParaRPr>
          </a:p>
        </p:txBody>
      </p:sp>
      <p:sp>
        <p:nvSpPr>
          <p:cNvPr id="5" name="TextBox 4">
            <a:extLst>
              <a:ext uri="{FF2B5EF4-FFF2-40B4-BE49-F238E27FC236}">
                <a16:creationId xmlns:a16="http://schemas.microsoft.com/office/drawing/2014/main" xmlns="" id="{226F7BCB-84EB-6BCE-1448-6807125C668B}"/>
              </a:ext>
            </a:extLst>
          </p:cNvPr>
          <p:cNvSpPr txBox="1"/>
          <p:nvPr/>
        </p:nvSpPr>
        <p:spPr>
          <a:xfrm>
            <a:off x="346363" y="151022"/>
            <a:ext cx="11402291" cy="755400"/>
          </a:xfrm>
          <a:prstGeom prst="rect">
            <a:avLst/>
          </a:prstGeom>
          <a:noFill/>
        </p:spPr>
        <p:txBody>
          <a:bodyPr wrap="square">
            <a:spAutoFit/>
          </a:bodyPr>
          <a:lstStyle/>
          <a:p>
            <a:pPr lvl="0" algn="ctr">
              <a:lnSpc>
                <a:spcPct val="115000"/>
              </a:lnSpc>
            </a:pPr>
            <a:r>
              <a:rPr lang="en-GB" sz="4000" b="1" dirty="0">
                <a:effectLst/>
                <a:latin typeface="Times New Roman" panose="02020603050405020304" pitchFamily="18" charset="0"/>
                <a:ea typeface="Calibri" panose="020F0502020204030204" pitchFamily="34" charset="0"/>
                <a:cs typeface="Mangal" panose="02040503050203030202" pitchFamily="18" charset="0"/>
              </a:rPr>
              <a:t>RESEARCH METHODOLOGY</a:t>
            </a:r>
            <a:endParaRPr lang="en-IN" sz="40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xmlns="" val="8405105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xmlns="" id="{06604D81-368D-7156-0E7D-D51717024238}"/>
              </a:ext>
            </a:extLst>
          </p:cNvPr>
          <p:cNvSpPr txBox="1"/>
          <p:nvPr/>
        </p:nvSpPr>
        <p:spPr>
          <a:xfrm>
            <a:off x="609600" y="307277"/>
            <a:ext cx="10972800" cy="755400"/>
          </a:xfrm>
          <a:prstGeom prst="rect">
            <a:avLst/>
          </a:prstGeom>
          <a:noFill/>
        </p:spPr>
        <p:txBody>
          <a:bodyPr wrap="square">
            <a:spAutoFit/>
          </a:bodyPr>
          <a:lstStyle/>
          <a:p>
            <a:pPr lvl="0" algn="ctr">
              <a:lnSpc>
                <a:spcPct val="115000"/>
              </a:lnSpc>
              <a:spcAft>
                <a:spcPts val="800"/>
              </a:spcAft>
            </a:pPr>
            <a:r>
              <a:rPr lang="en-GB" sz="4000" b="1" dirty="0">
                <a:effectLst/>
                <a:latin typeface="Times New Roman" panose="02020603050405020304" pitchFamily="18" charset="0"/>
                <a:ea typeface="Calibri" panose="020F0502020204030204" pitchFamily="34" charset="0"/>
                <a:cs typeface="Mangal" panose="02040503050203030202" pitchFamily="18" charset="0"/>
              </a:rPr>
              <a:t>DATA ANALYSIS AND INTERPRETATION</a:t>
            </a:r>
            <a:endParaRPr lang="en-IN" sz="40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7" name="TextBox 6">
            <a:extLst>
              <a:ext uri="{FF2B5EF4-FFF2-40B4-BE49-F238E27FC236}">
                <a16:creationId xmlns:a16="http://schemas.microsoft.com/office/drawing/2014/main" xmlns="" id="{1B1C808A-89AA-949B-E564-36150802998D}"/>
              </a:ext>
            </a:extLst>
          </p:cNvPr>
          <p:cNvSpPr txBox="1"/>
          <p:nvPr/>
        </p:nvSpPr>
        <p:spPr>
          <a:xfrm>
            <a:off x="609600" y="1239277"/>
            <a:ext cx="11083636" cy="1346331"/>
          </a:xfrm>
          <a:prstGeom prst="rect">
            <a:avLst/>
          </a:prstGeom>
          <a:noFill/>
        </p:spPr>
        <p:txBody>
          <a:bodyPr wrap="square">
            <a:spAutoFit/>
          </a:bodyPr>
          <a:lstStyle/>
          <a:p>
            <a:pPr algn="just">
              <a:lnSpc>
                <a:spcPct val="115000"/>
              </a:lnSpc>
              <a:spcAft>
                <a:spcPts val="800"/>
              </a:spcAft>
            </a:pPr>
            <a:r>
              <a:rPr lang="en-GB" sz="1800" dirty="0">
                <a:effectLst/>
                <a:latin typeface="Times New Roman" panose="02020603050405020304" pitchFamily="18" charset="0"/>
                <a:ea typeface="Calibri" panose="020F0502020204030204" pitchFamily="34" charset="0"/>
                <a:cs typeface="Mangal" panose="02040503050203030202" pitchFamily="18" charset="0"/>
              </a:rPr>
              <a:t>The study revealed that the bulk of our target audience is between the ages of 14 and 17. The information below indicates that the number of each gender—male and female—in the data are 56 and 44 respectively. The majority of respondents, as shown above, preferred offline learning over online learning. The table and figure below shows the </a:t>
            </a:r>
            <a:r>
              <a:rPr lang="en-GB" sz="1800" dirty="0">
                <a:effectLst/>
                <a:latin typeface="Times New Roman" panose="02020603050405020304" pitchFamily="18" charset="0"/>
                <a:ea typeface="Calibri" panose="020F0502020204030204" pitchFamily="34" charset="0"/>
              </a:rPr>
              <a:t>Online platforms preferred by students for learning.</a:t>
            </a:r>
            <a:endParaRPr lang="en-IN" sz="1600" dirty="0">
              <a:effectLst/>
              <a:latin typeface="Calibri" panose="020F0502020204030204" pitchFamily="34" charset="0"/>
              <a:ea typeface="Calibri" panose="020F0502020204030204" pitchFamily="34" charset="0"/>
              <a:cs typeface="Mangal" panose="02040503050203030202" pitchFamily="18" charset="0"/>
            </a:endParaRPr>
          </a:p>
        </p:txBody>
      </p:sp>
      <p:graphicFrame>
        <p:nvGraphicFramePr>
          <p:cNvPr id="10" name="Table 9">
            <a:extLst>
              <a:ext uri="{FF2B5EF4-FFF2-40B4-BE49-F238E27FC236}">
                <a16:creationId xmlns:a16="http://schemas.microsoft.com/office/drawing/2014/main" xmlns="" id="{40A38E84-BCF0-D71E-410D-3B14F5325520}"/>
              </a:ext>
            </a:extLst>
          </p:cNvPr>
          <p:cNvGraphicFramePr>
            <a:graphicFrameLocks noGrp="1"/>
          </p:cNvGraphicFramePr>
          <p:nvPr>
            <p:extLst>
              <p:ext uri="{D42A27DB-BD31-4B8C-83A1-F6EECF244321}">
                <p14:modId xmlns:p14="http://schemas.microsoft.com/office/powerpoint/2010/main" xmlns="" val="1201535104"/>
              </p:ext>
            </p:extLst>
          </p:nvPr>
        </p:nvGraphicFramePr>
        <p:xfrm>
          <a:off x="789709" y="2905054"/>
          <a:ext cx="4849091" cy="2694935"/>
        </p:xfrm>
        <a:graphic>
          <a:graphicData uri="http://schemas.openxmlformats.org/drawingml/2006/table">
            <a:tbl>
              <a:tblPr firstRow="1" firstCol="1" bandRow="1">
                <a:tableStyleId>{5C22544A-7EE6-4342-B048-85BDC9FD1C3A}</a:tableStyleId>
              </a:tblPr>
              <a:tblGrid>
                <a:gridCol w="1651956">
                  <a:extLst>
                    <a:ext uri="{9D8B030D-6E8A-4147-A177-3AD203B41FA5}">
                      <a16:colId xmlns:a16="http://schemas.microsoft.com/office/drawing/2014/main" xmlns="" val="1885945900"/>
                    </a:ext>
                  </a:extLst>
                </a:gridCol>
                <a:gridCol w="1745077">
                  <a:extLst>
                    <a:ext uri="{9D8B030D-6E8A-4147-A177-3AD203B41FA5}">
                      <a16:colId xmlns:a16="http://schemas.microsoft.com/office/drawing/2014/main" xmlns="" val="2691880233"/>
                    </a:ext>
                  </a:extLst>
                </a:gridCol>
                <a:gridCol w="1452058">
                  <a:extLst>
                    <a:ext uri="{9D8B030D-6E8A-4147-A177-3AD203B41FA5}">
                      <a16:colId xmlns:a16="http://schemas.microsoft.com/office/drawing/2014/main" xmlns="" val="1260147165"/>
                    </a:ext>
                  </a:extLst>
                </a:gridCol>
              </a:tblGrid>
              <a:tr h="328951">
                <a:tc>
                  <a:txBody>
                    <a:bodyPr/>
                    <a:lstStyle/>
                    <a:p>
                      <a:pPr algn="ctr">
                        <a:lnSpc>
                          <a:spcPct val="115000"/>
                        </a:lnSpc>
                        <a:spcAft>
                          <a:spcPts val="800"/>
                        </a:spcAft>
                      </a:pPr>
                      <a:r>
                        <a:rPr lang="en-GB" sz="1200">
                          <a:effectLst/>
                        </a:rPr>
                        <a:t>Online platforms</a:t>
                      </a:r>
                      <a:endParaRPr lang="en-IN"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ctr">
                        <a:lnSpc>
                          <a:spcPct val="115000"/>
                        </a:lnSpc>
                        <a:spcAft>
                          <a:spcPts val="800"/>
                        </a:spcAft>
                      </a:pPr>
                      <a:r>
                        <a:rPr lang="en-GB" sz="1200">
                          <a:effectLst/>
                        </a:rPr>
                        <a:t>Respondents</a:t>
                      </a:r>
                      <a:endParaRPr lang="en-IN"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ctr">
                        <a:lnSpc>
                          <a:spcPct val="115000"/>
                        </a:lnSpc>
                        <a:spcAft>
                          <a:spcPts val="800"/>
                        </a:spcAft>
                      </a:pPr>
                      <a:r>
                        <a:rPr lang="en-GB" sz="1200" dirty="0">
                          <a:effectLst/>
                        </a:rPr>
                        <a:t>Percentage</a:t>
                      </a:r>
                      <a:endParaRPr lang="en-IN" sz="1100" dirty="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extLst>
                  <a:ext uri="{0D108BD9-81ED-4DB2-BD59-A6C34878D82A}">
                    <a16:rowId xmlns:a16="http://schemas.microsoft.com/office/drawing/2014/main" xmlns="" val="3944837879"/>
                  </a:ext>
                </a:extLst>
              </a:tr>
              <a:tr h="350060">
                <a:tc>
                  <a:txBody>
                    <a:bodyPr/>
                    <a:lstStyle/>
                    <a:p>
                      <a:pPr algn="ctr">
                        <a:lnSpc>
                          <a:spcPct val="115000"/>
                        </a:lnSpc>
                        <a:spcAft>
                          <a:spcPts val="800"/>
                        </a:spcAft>
                      </a:pPr>
                      <a:r>
                        <a:rPr lang="en-GB" sz="1200">
                          <a:effectLst/>
                        </a:rPr>
                        <a:t>Zoom</a:t>
                      </a:r>
                      <a:endParaRPr lang="en-IN"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ctr">
                        <a:lnSpc>
                          <a:spcPct val="115000"/>
                        </a:lnSpc>
                        <a:spcAft>
                          <a:spcPts val="800"/>
                        </a:spcAft>
                      </a:pPr>
                      <a:r>
                        <a:rPr lang="en-GB" sz="1200">
                          <a:effectLst/>
                        </a:rPr>
                        <a:t>20</a:t>
                      </a:r>
                      <a:endParaRPr lang="en-IN"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ctr">
                        <a:lnSpc>
                          <a:spcPct val="115000"/>
                        </a:lnSpc>
                        <a:spcAft>
                          <a:spcPts val="800"/>
                        </a:spcAft>
                      </a:pPr>
                      <a:r>
                        <a:rPr lang="en-GB" sz="1200">
                          <a:effectLst/>
                        </a:rPr>
                        <a:t>20 %</a:t>
                      </a:r>
                      <a:endParaRPr lang="en-IN"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extLst>
                  <a:ext uri="{0D108BD9-81ED-4DB2-BD59-A6C34878D82A}">
                    <a16:rowId xmlns:a16="http://schemas.microsoft.com/office/drawing/2014/main" xmlns="" val="1077515284"/>
                  </a:ext>
                </a:extLst>
              </a:tr>
              <a:tr h="328951">
                <a:tc>
                  <a:txBody>
                    <a:bodyPr/>
                    <a:lstStyle/>
                    <a:p>
                      <a:pPr algn="ctr">
                        <a:lnSpc>
                          <a:spcPct val="115000"/>
                        </a:lnSpc>
                        <a:spcAft>
                          <a:spcPts val="800"/>
                        </a:spcAft>
                      </a:pPr>
                      <a:r>
                        <a:rPr lang="en-GB" sz="1200">
                          <a:effectLst/>
                        </a:rPr>
                        <a:t>Skype</a:t>
                      </a:r>
                      <a:endParaRPr lang="en-IN"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ctr">
                        <a:lnSpc>
                          <a:spcPct val="115000"/>
                        </a:lnSpc>
                        <a:spcAft>
                          <a:spcPts val="800"/>
                        </a:spcAft>
                      </a:pPr>
                      <a:r>
                        <a:rPr lang="en-GB" sz="1200">
                          <a:effectLst/>
                        </a:rPr>
                        <a:t>8</a:t>
                      </a:r>
                      <a:endParaRPr lang="en-IN"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ctr">
                        <a:lnSpc>
                          <a:spcPct val="115000"/>
                        </a:lnSpc>
                        <a:spcAft>
                          <a:spcPts val="800"/>
                        </a:spcAft>
                      </a:pPr>
                      <a:r>
                        <a:rPr lang="en-GB" sz="1200">
                          <a:effectLst/>
                        </a:rPr>
                        <a:t>8 %</a:t>
                      </a:r>
                      <a:endParaRPr lang="en-IN"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extLst>
                  <a:ext uri="{0D108BD9-81ED-4DB2-BD59-A6C34878D82A}">
                    <a16:rowId xmlns:a16="http://schemas.microsoft.com/office/drawing/2014/main" xmlns="" val="4085990509"/>
                  </a:ext>
                </a:extLst>
              </a:tr>
              <a:tr h="350060">
                <a:tc>
                  <a:txBody>
                    <a:bodyPr/>
                    <a:lstStyle/>
                    <a:p>
                      <a:pPr algn="ctr">
                        <a:lnSpc>
                          <a:spcPct val="115000"/>
                        </a:lnSpc>
                        <a:spcAft>
                          <a:spcPts val="800"/>
                        </a:spcAft>
                      </a:pPr>
                      <a:r>
                        <a:rPr lang="en-GB" sz="1200">
                          <a:effectLst/>
                        </a:rPr>
                        <a:t>Google</a:t>
                      </a:r>
                      <a:endParaRPr lang="en-IN"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ctr">
                        <a:lnSpc>
                          <a:spcPct val="115000"/>
                        </a:lnSpc>
                        <a:spcAft>
                          <a:spcPts val="800"/>
                        </a:spcAft>
                      </a:pPr>
                      <a:r>
                        <a:rPr lang="en-GB" sz="1200">
                          <a:effectLst/>
                        </a:rPr>
                        <a:t>17</a:t>
                      </a:r>
                      <a:endParaRPr lang="en-IN"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ctr">
                        <a:lnSpc>
                          <a:spcPct val="115000"/>
                        </a:lnSpc>
                        <a:spcAft>
                          <a:spcPts val="800"/>
                        </a:spcAft>
                      </a:pPr>
                      <a:r>
                        <a:rPr lang="en-GB" sz="1200">
                          <a:effectLst/>
                        </a:rPr>
                        <a:t>17 %</a:t>
                      </a:r>
                      <a:endParaRPr lang="en-IN"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extLst>
                  <a:ext uri="{0D108BD9-81ED-4DB2-BD59-A6C34878D82A}">
                    <a16:rowId xmlns:a16="http://schemas.microsoft.com/office/drawing/2014/main" xmlns="" val="2631226898"/>
                  </a:ext>
                </a:extLst>
              </a:tr>
              <a:tr h="328951">
                <a:tc>
                  <a:txBody>
                    <a:bodyPr/>
                    <a:lstStyle/>
                    <a:p>
                      <a:pPr algn="ctr">
                        <a:lnSpc>
                          <a:spcPct val="115000"/>
                        </a:lnSpc>
                        <a:spcAft>
                          <a:spcPts val="800"/>
                        </a:spcAft>
                      </a:pPr>
                      <a:r>
                        <a:rPr lang="en-GB" sz="1200">
                          <a:effectLst/>
                        </a:rPr>
                        <a:t>Microsoft teams</a:t>
                      </a:r>
                      <a:endParaRPr lang="en-IN"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ctr">
                        <a:lnSpc>
                          <a:spcPct val="115000"/>
                        </a:lnSpc>
                        <a:spcAft>
                          <a:spcPts val="800"/>
                        </a:spcAft>
                      </a:pPr>
                      <a:r>
                        <a:rPr lang="en-GB" sz="1200">
                          <a:effectLst/>
                        </a:rPr>
                        <a:t>3</a:t>
                      </a:r>
                      <a:endParaRPr lang="en-IN"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ctr">
                        <a:lnSpc>
                          <a:spcPct val="115000"/>
                        </a:lnSpc>
                        <a:spcAft>
                          <a:spcPts val="800"/>
                        </a:spcAft>
                      </a:pPr>
                      <a:r>
                        <a:rPr lang="en-GB" sz="1200">
                          <a:effectLst/>
                        </a:rPr>
                        <a:t>3 %</a:t>
                      </a:r>
                      <a:endParaRPr lang="en-IN"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extLst>
                  <a:ext uri="{0D108BD9-81ED-4DB2-BD59-A6C34878D82A}">
                    <a16:rowId xmlns:a16="http://schemas.microsoft.com/office/drawing/2014/main" xmlns="" val="610559662"/>
                  </a:ext>
                </a:extLst>
              </a:tr>
              <a:tr h="350060">
                <a:tc>
                  <a:txBody>
                    <a:bodyPr/>
                    <a:lstStyle/>
                    <a:p>
                      <a:pPr algn="ctr">
                        <a:lnSpc>
                          <a:spcPct val="115000"/>
                        </a:lnSpc>
                        <a:spcAft>
                          <a:spcPts val="800"/>
                        </a:spcAft>
                      </a:pPr>
                      <a:r>
                        <a:rPr lang="en-GB" sz="1200">
                          <a:effectLst/>
                        </a:rPr>
                        <a:t>Coursera</a:t>
                      </a:r>
                      <a:endParaRPr lang="en-IN"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ctr">
                        <a:lnSpc>
                          <a:spcPct val="115000"/>
                        </a:lnSpc>
                        <a:spcAft>
                          <a:spcPts val="800"/>
                        </a:spcAft>
                      </a:pPr>
                      <a:r>
                        <a:rPr lang="en-GB" sz="1200">
                          <a:effectLst/>
                        </a:rPr>
                        <a:t>10</a:t>
                      </a:r>
                      <a:endParaRPr lang="en-IN"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ctr">
                        <a:lnSpc>
                          <a:spcPct val="115000"/>
                        </a:lnSpc>
                        <a:spcAft>
                          <a:spcPts val="800"/>
                        </a:spcAft>
                      </a:pPr>
                      <a:r>
                        <a:rPr lang="en-GB" sz="1200">
                          <a:effectLst/>
                        </a:rPr>
                        <a:t>10 %</a:t>
                      </a:r>
                      <a:endParaRPr lang="en-IN"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extLst>
                  <a:ext uri="{0D108BD9-81ED-4DB2-BD59-A6C34878D82A}">
                    <a16:rowId xmlns:a16="http://schemas.microsoft.com/office/drawing/2014/main" xmlns="" val="1314509337"/>
                  </a:ext>
                </a:extLst>
              </a:tr>
              <a:tr h="328951">
                <a:tc>
                  <a:txBody>
                    <a:bodyPr/>
                    <a:lstStyle/>
                    <a:p>
                      <a:pPr algn="ctr">
                        <a:lnSpc>
                          <a:spcPct val="115000"/>
                        </a:lnSpc>
                        <a:spcAft>
                          <a:spcPts val="800"/>
                        </a:spcAft>
                      </a:pPr>
                      <a:r>
                        <a:rPr lang="en-GB" sz="1200">
                          <a:effectLst/>
                        </a:rPr>
                        <a:t>YouTube</a:t>
                      </a:r>
                      <a:endParaRPr lang="en-IN"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ctr">
                        <a:lnSpc>
                          <a:spcPct val="115000"/>
                        </a:lnSpc>
                        <a:spcAft>
                          <a:spcPts val="800"/>
                        </a:spcAft>
                      </a:pPr>
                      <a:r>
                        <a:rPr lang="en-GB" sz="1200">
                          <a:effectLst/>
                        </a:rPr>
                        <a:t>40</a:t>
                      </a:r>
                      <a:endParaRPr lang="en-IN"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ctr">
                        <a:lnSpc>
                          <a:spcPct val="115000"/>
                        </a:lnSpc>
                        <a:spcAft>
                          <a:spcPts val="800"/>
                        </a:spcAft>
                      </a:pPr>
                      <a:r>
                        <a:rPr lang="en-GB" sz="1200">
                          <a:effectLst/>
                        </a:rPr>
                        <a:t>40 %</a:t>
                      </a:r>
                      <a:endParaRPr lang="en-IN"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extLst>
                  <a:ext uri="{0D108BD9-81ED-4DB2-BD59-A6C34878D82A}">
                    <a16:rowId xmlns:a16="http://schemas.microsoft.com/office/drawing/2014/main" xmlns="" val="2938707357"/>
                  </a:ext>
                </a:extLst>
              </a:tr>
              <a:tr h="328951">
                <a:tc>
                  <a:txBody>
                    <a:bodyPr/>
                    <a:lstStyle/>
                    <a:p>
                      <a:pPr algn="ctr">
                        <a:lnSpc>
                          <a:spcPct val="115000"/>
                        </a:lnSpc>
                        <a:spcAft>
                          <a:spcPts val="800"/>
                        </a:spcAft>
                      </a:pPr>
                      <a:r>
                        <a:rPr lang="en-GB" sz="1200">
                          <a:effectLst/>
                        </a:rPr>
                        <a:t>Others</a:t>
                      </a:r>
                      <a:endParaRPr lang="en-IN"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ctr">
                        <a:lnSpc>
                          <a:spcPct val="115000"/>
                        </a:lnSpc>
                        <a:spcAft>
                          <a:spcPts val="800"/>
                        </a:spcAft>
                      </a:pPr>
                      <a:r>
                        <a:rPr lang="en-GB" sz="1200" dirty="0">
                          <a:effectLst/>
                        </a:rPr>
                        <a:t>2</a:t>
                      </a:r>
                      <a:endParaRPr lang="en-IN" sz="1100" dirty="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ctr">
                        <a:lnSpc>
                          <a:spcPct val="115000"/>
                        </a:lnSpc>
                        <a:spcAft>
                          <a:spcPts val="800"/>
                        </a:spcAft>
                      </a:pPr>
                      <a:r>
                        <a:rPr lang="en-GB" sz="1200" dirty="0">
                          <a:effectLst/>
                        </a:rPr>
                        <a:t>2 %</a:t>
                      </a:r>
                      <a:endParaRPr lang="en-IN" sz="1100" dirty="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extLst>
                  <a:ext uri="{0D108BD9-81ED-4DB2-BD59-A6C34878D82A}">
                    <a16:rowId xmlns:a16="http://schemas.microsoft.com/office/drawing/2014/main" xmlns="" val="2554372632"/>
                  </a:ext>
                </a:extLst>
              </a:tr>
            </a:tbl>
          </a:graphicData>
        </a:graphic>
      </p:graphicFrame>
      <p:graphicFrame>
        <p:nvGraphicFramePr>
          <p:cNvPr id="12" name="Chart 11">
            <a:extLst>
              <a:ext uri="{FF2B5EF4-FFF2-40B4-BE49-F238E27FC236}">
                <a16:creationId xmlns:a16="http://schemas.microsoft.com/office/drawing/2014/main" xmlns="" id="{689AB013-A289-4C9A-9DF9-9F15CA37B3C7}"/>
              </a:ext>
            </a:extLst>
          </p:cNvPr>
          <p:cNvGraphicFramePr/>
          <p:nvPr>
            <p:extLst>
              <p:ext uri="{D42A27DB-BD31-4B8C-83A1-F6EECF244321}">
                <p14:modId xmlns:p14="http://schemas.microsoft.com/office/powerpoint/2010/main" xmlns="" val="1268329003"/>
              </p:ext>
            </p:extLst>
          </p:nvPr>
        </p:nvGraphicFramePr>
        <p:xfrm>
          <a:off x="6262253" y="2762208"/>
          <a:ext cx="4849091" cy="2999361"/>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xmlns="" val="26212687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AFA0BA15-B1CA-3D13-AC93-72F51DB1E6BE}"/>
              </a:ext>
            </a:extLst>
          </p:cNvPr>
          <p:cNvSpPr txBox="1"/>
          <p:nvPr/>
        </p:nvSpPr>
        <p:spPr>
          <a:xfrm>
            <a:off x="568036" y="748307"/>
            <a:ext cx="11055928" cy="743473"/>
          </a:xfrm>
          <a:prstGeom prst="rect">
            <a:avLst/>
          </a:prstGeom>
          <a:noFill/>
        </p:spPr>
        <p:txBody>
          <a:bodyPr wrap="square">
            <a:spAutoFit/>
          </a:bodyPr>
          <a:lstStyle/>
          <a:p>
            <a:pPr lvl="0" algn="ctr">
              <a:lnSpc>
                <a:spcPct val="115000"/>
              </a:lnSpc>
              <a:spcAft>
                <a:spcPts val="800"/>
              </a:spcAft>
            </a:pPr>
            <a:r>
              <a:rPr lang="en-GB" sz="4000" b="1" dirty="0">
                <a:effectLst/>
                <a:latin typeface="Times New Roman" panose="02020603050405020304" pitchFamily="18" charset="0"/>
                <a:ea typeface="Calibri" panose="020F0502020204030204" pitchFamily="34" charset="0"/>
                <a:cs typeface="Mangal" panose="02040503050203030202" pitchFamily="18" charset="0"/>
              </a:rPr>
              <a:t>CONCLUSION</a:t>
            </a:r>
            <a:r>
              <a:rPr lang="en-GB" sz="1800" b="1" dirty="0">
                <a:effectLst/>
                <a:latin typeface="Times New Roman" panose="02020603050405020304" pitchFamily="18" charset="0"/>
                <a:ea typeface="Calibri" panose="020F0502020204030204" pitchFamily="34" charset="0"/>
                <a:cs typeface="Mangal" panose="02040503050203030202" pitchFamily="18" charset="0"/>
              </a:rPr>
              <a:t> </a:t>
            </a:r>
            <a:endParaRPr lang="en-IN" sz="16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5" name="TextBox 4">
            <a:extLst>
              <a:ext uri="{FF2B5EF4-FFF2-40B4-BE49-F238E27FC236}">
                <a16:creationId xmlns:a16="http://schemas.microsoft.com/office/drawing/2014/main" xmlns="" id="{BC426239-049C-A200-4B49-8EAE180E40F0}"/>
              </a:ext>
            </a:extLst>
          </p:cNvPr>
          <p:cNvSpPr txBox="1"/>
          <p:nvPr/>
        </p:nvSpPr>
        <p:spPr>
          <a:xfrm>
            <a:off x="568036" y="1491780"/>
            <a:ext cx="11055928" cy="4108817"/>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rPr>
              <a:t>After the United States and China, India has the third-largest higher education system in the world in terms of enrollment. </a:t>
            </a:r>
          </a:p>
          <a:p>
            <a:pPr marL="285750" indent="-285750" algn="just">
              <a:lnSpc>
                <a:spcPct val="150000"/>
              </a:lnSpc>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rPr>
              <a:t>The announcement that the government and universities would be offering lessons online came through swiftly. There's no denying that the way we educate will change more swiftly.</a:t>
            </a:r>
            <a:endParaRPr lang="en-US" dirty="0">
              <a:latin typeface="Times New Roman" panose="02020603050405020304" pitchFamily="18" charset="0"/>
              <a:ea typeface="Calibri" panose="020F0502020204030204" pitchFamily="34" charset="0"/>
            </a:endParaRPr>
          </a:p>
          <a:p>
            <a:pPr marL="285750" indent="-285750" algn="just">
              <a:lnSpc>
                <a:spcPct val="150000"/>
              </a:lnSpc>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rPr>
              <a:t>Online learning led to a rise in students' academic performance. It is more advantageous than more conventional teaching approaches in various ways. </a:t>
            </a:r>
          </a:p>
          <a:p>
            <a:pPr marL="285750" indent="-285750" algn="just">
              <a:lnSpc>
                <a:spcPct val="150000"/>
              </a:lnSpc>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rPr>
              <a:t>A lot of students are lured to the flexible atmosphere, even if they have to pay for internet access. </a:t>
            </a:r>
          </a:p>
          <a:p>
            <a:pPr marL="285750" indent="-285750" algn="just">
              <a:lnSpc>
                <a:spcPct val="150000"/>
              </a:lnSpc>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cs typeface="Mangal" panose="02040503050203030202" pitchFamily="18" charset="0"/>
              </a:rPr>
              <a:t>The aim of the research is to raise the quality of instruction and learning via online learning. Also, the study explores the websites that students believe are popular for online learning.</a:t>
            </a:r>
            <a:endParaRPr lang="en-IN" sz="1800" dirty="0">
              <a:effectLst/>
              <a:latin typeface="Calibri" panose="020F0502020204030204" pitchFamily="34" charset="0"/>
              <a:ea typeface="Calibri" panose="020F0502020204030204" pitchFamily="34" charset="0"/>
              <a:cs typeface="Mangal" panose="02040503050203030202" pitchFamily="18" charset="0"/>
            </a:endParaRPr>
          </a:p>
          <a:p>
            <a:endParaRPr lang="en-IN" dirty="0"/>
          </a:p>
        </p:txBody>
      </p:sp>
    </p:spTree>
    <p:extLst>
      <p:ext uri="{BB962C8B-B14F-4D97-AF65-F5344CB8AC3E}">
        <p14:creationId xmlns:p14="http://schemas.microsoft.com/office/powerpoint/2010/main" xmlns="" val="24620241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D5651AED-5E8C-09FD-A776-B28E37395A76}"/>
              </a:ext>
            </a:extLst>
          </p:cNvPr>
          <p:cNvSpPr txBox="1"/>
          <p:nvPr/>
        </p:nvSpPr>
        <p:spPr>
          <a:xfrm>
            <a:off x="443344" y="234148"/>
            <a:ext cx="10917382" cy="755400"/>
          </a:xfrm>
          <a:prstGeom prst="rect">
            <a:avLst/>
          </a:prstGeom>
          <a:noFill/>
        </p:spPr>
        <p:txBody>
          <a:bodyPr wrap="square">
            <a:spAutoFit/>
          </a:bodyPr>
          <a:lstStyle/>
          <a:p>
            <a:pPr algn="ctr">
              <a:lnSpc>
                <a:spcPct val="115000"/>
              </a:lnSpc>
              <a:spcAft>
                <a:spcPts val="800"/>
              </a:spcAft>
            </a:pPr>
            <a:r>
              <a:rPr lang="en-GB" sz="4000" b="1" dirty="0">
                <a:effectLst/>
                <a:latin typeface="Times New Roman" panose="02020603050405020304" pitchFamily="18" charset="0"/>
                <a:ea typeface="Calibri" panose="020F0502020204030204" pitchFamily="34" charset="0"/>
                <a:cs typeface="Mangal" panose="02040503050203030202" pitchFamily="18" charset="0"/>
              </a:rPr>
              <a:t>REFERENCES</a:t>
            </a:r>
            <a:endParaRPr lang="en-IN" sz="40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5" name="TextBox 4">
            <a:extLst>
              <a:ext uri="{FF2B5EF4-FFF2-40B4-BE49-F238E27FC236}">
                <a16:creationId xmlns:a16="http://schemas.microsoft.com/office/drawing/2014/main" xmlns="" id="{75D50172-2444-072D-8B76-73959EC601C8}"/>
              </a:ext>
            </a:extLst>
          </p:cNvPr>
          <p:cNvSpPr txBox="1"/>
          <p:nvPr/>
        </p:nvSpPr>
        <p:spPr>
          <a:xfrm>
            <a:off x="568037" y="989548"/>
            <a:ext cx="11180619" cy="5033879"/>
          </a:xfrm>
          <a:prstGeom prst="rect">
            <a:avLst/>
          </a:prstGeom>
          <a:noFill/>
        </p:spPr>
        <p:txBody>
          <a:bodyPr wrap="square">
            <a:spAutoFit/>
          </a:bodyPr>
          <a:lstStyle/>
          <a:p>
            <a:pPr marL="342900" lvl="0" indent="-342900" algn="just">
              <a:lnSpc>
                <a:spcPct val="150000"/>
              </a:lnSpc>
              <a:buFont typeface="+mj-lt"/>
              <a:buAutoNum type="arabicPeriod"/>
            </a:pPr>
            <a:r>
              <a:rPr lang="en-GB" dirty="0">
                <a:effectLst/>
                <a:latin typeface="Times New Roman" panose="02020603050405020304" pitchFamily="18" charset="0"/>
                <a:ea typeface="Calibri" panose="020F0502020204030204" pitchFamily="34" charset="0"/>
                <a:cs typeface="Mangal" panose="02040503050203030202" pitchFamily="18" charset="0"/>
              </a:rPr>
              <a:t>Aguilera-</a:t>
            </a:r>
            <a:r>
              <a:rPr lang="en-GB" dirty="0" err="1">
                <a:effectLst/>
                <a:latin typeface="Times New Roman" panose="02020603050405020304" pitchFamily="18" charset="0"/>
                <a:ea typeface="Calibri" panose="020F0502020204030204" pitchFamily="34" charset="0"/>
                <a:cs typeface="Mangal" panose="02040503050203030202" pitchFamily="18" charset="0"/>
              </a:rPr>
              <a:t>Hermida</a:t>
            </a:r>
            <a:r>
              <a:rPr lang="en-GB" dirty="0">
                <a:effectLst/>
                <a:latin typeface="Times New Roman" panose="02020603050405020304" pitchFamily="18" charset="0"/>
                <a:ea typeface="Calibri" panose="020F0502020204030204" pitchFamily="34" charset="0"/>
                <a:cs typeface="Mangal" panose="02040503050203030202" pitchFamily="18" charset="0"/>
              </a:rPr>
              <a:t>, A. P. (2020). College students’ use and acceptance of emergency online learning due to COVID-19. International Journal of Educational Research Open, 1, 100011.</a:t>
            </a:r>
            <a:endParaRPr lang="en-IN" dirty="0">
              <a:effectLst/>
              <a:latin typeface="Calibri" panose="020F0502020204030204" pitchFamily="34" charset="0"/>
              <a:ea typeface="Calibri" panose="020F0502020204030204" pitchFamily="34" charset="0"/>
              <a:cs typeface="Mangal" panose="02040503050203030202" pitchFamily="18" charset="0"/>
            </a:endParaRPr>
          </a:p>
          <a:p>
            <a:pPr marL="342900" lvl="0" indent="-342900" algn="just">
              <a:lnSpc>
                <a:spcPct val="150000"/>
              </a:lnSpc>
              <a:buFont typeface="+mj-lt"/>
              <a:buAutoNum type="arabicPeriod"/>
            </a:pPr>
            <a:r>
              <a:rPr lang="en-GB" dirty="0" err="1">
                <a:effectLst/>
                <a:latin typeface="Times New Roman" panose="02020603050405020304" pitchFamily="18" charset="0"/>
                <a:ea typeface="Calibri" panose="020F0502020204030204" pitchFamily="34" charset="0"/>
                <a:cs typeface="Mangal" panose="02040503050203030202" pitchFamily="18" charset="0"/>
              </a:rPr>
              <a:t>Brazendale</a:t>
            </a:r>
            <a:r>
              <a:rPr lang="en-GB" dirty="0">
                <a:effectLst/>
                <a:latin typeface="Times New Roman" panose="02020603050405020304" pitchFamily="18" charset="0"/>
                <a:ea typeface="Calibri" panose="020F0502020204030204" pitchFamily="34" charset="0"/>
                <a:cs typeface="Mangal" panose="02040503050203030202" pitchFamily="18" charset="0"/>
              </a:rPr>
              <a:t>, K., Beets, M. W., Weaver, R. G., Pate, R. R., Turner-</a:t>
            </a:r>
            <a:r>
              <a:rPr lang="en-GB" dirty="0" err="1">
                <a:effectLst/>
                <a:latin typeface="Times New Roman" panose="02020603050405020304" pitchFamily="18" charset="0"/>
                <a:ea typeface="Calibri" panose="020F0502020204030204" pitchFamily="34" charset="0"/>
                <a:cs typeface="Mangal" panose="02040503050203030202" pitchFamily="18" charset="0"/>
              </a:rPr>
              <a:t>McGrievy</a:t>
            </a:r>
            <a:r>
              <a:rPr lang="en-GB" dirty="0">
                <a:effectLst/>
                <a:latin typeface="Times New Roman" panose="02020603050405020304" pitchFamily="18" charset="0"/>
                <a:ea typeface="Calibri" panose="020F0502020204030204" pitchFamily="34" charset="0"/>
                <a:cs typeface="Mangal" panose="02040503050203030202" pitchFamily="18" charset="0"/>
              </a:rPr>
              <a:t>, G. M., Kaczynski, A. T., Chandler, J. L., </a:t>
            </a:r>
            <a:r>
              <a:rPr lang="en-GB" dirty="0" err="1">
                <a:effectLst/>
                <a:latin typeface="Times New Roman" panose="02020603050405020304" pitchFamily="18" charset="0"/>
                <a:ea typeface="Calibri" panose="020F0502020204030204" pitchFamily="34" charset="0"/>
                <a:cs typeface="Mangal" panose="02040503050203030202" pitchFamily="18" charset="0"/>
              </a:rPr>
              <a:t>Bohnert</a:t>
            </a:r>
            <a:r>
              <a:rPr lang="en-GB" dirty="0">
                <a:effectLst/>
                <a:latin typeface="Times New Roman" panose="02020603050405020304" pitchFamily="18" charset="0"/>
                <a:ea typeface="Calibri" panose="020F0502020204030204" pitchFamily="34" charset="0"/>
                <a:cs typeface="Mangal" panose="02040503050203030202" pitchFamily="18" charset="0"/>
              </a:rPr>
              <a:t>, A., &amp; von Hippel, P. T. (2017). Understanding differences between summer vs. school obesogenic </a:t>
            </a:r>
            <a:r>
              <a:rPr lang="en-GB" dirty="0" err="1">
                <a:effectLst/>
                <a:latin typeface="Times New Roman" panose="02020603050405020304" pitchFamily="18" charset="0"/>
                <a:ea typeface="Calibri" panose="020F0502020204030204" pitchFamily="34" charset="0"/>
                <a:cs typeface="Mangal" panose="02040503050203030202" pitchFamily="18" charset="0"/>
              </a:rPr>
              <a:t>behaviors</a:t>
            </a:r>
            <a:r>
              <a:rPr lang="en-GB" dirty="0">
                <a:effectLst/>
                <a:latin typeface="Times New Roman" panose="02020603050405020304" pitchFamily="18" charset="0"/>
                <a:ea typeface="Calibri" panose="020F0502020204030204" pitchFamily="34" charset="0"/>
                <a:cs typeface="Mangal" panose="02040503050203030202" pitchFamily="18" charset="0"/>
              </a:rPr>
              <a:t> of children: The structured days hypothesis. International Journal of </a:t>
            </a:r>
            <a:r>
              <a:rPr lang="en-GB" dirty="0" err="1">
                <a:effectLst/>
                <a:latin typeface="Times New Roman" panose="02020603050405020304" pitchFamily="18" charset="0"/>
                <a:ea typeface="Calibri" panose="020F0502020204030204" pitchFamily="34" charset="0"/>
                <a:cs typeface="Mangal" panose="02040503050203030202" pitchFamily="18" charset="0"/>
              </a:rPr>
              <a:t>Behavioral</a:t>
            </a:r>
            <a:r>
              <a:rPr lang="en-GB" dirty="0">
                <a:effectLst/>
                <a:latin typeface="Times New Roman" panose="02020603050405020304" pitchFamily="18" charset="0"/>
                <a:ea typeface="Calibri" panose="020F0502020204030204" pitchFamily="34" charset="0"/>
                <a:cs typeface="Mangal" panose="02040503050203030202" pitchFamily="18" charset="0"/>
              </a:rPr>
              <a:t> Nutrition and Physical Activity, 14(1), 100.</a:t>
            </a:r>
            <a:endParaRPr lang="en-IN" dirty="0">
              <a:effectLst/>
              <a:latin typeface="Calibri" panose="020F0502020204030204" pitchFamily="34" charset="0"/>
              <a:ea typeface="Calibri" panose="020F0502020204030204" pitchFamily="34" charset="0"/>
              <a:cs typeface="Mangal" panose="02040503050203030202" pitchFamily="18" charset="0"/>
            </a:endParaRPr>
          </a:p>
          <a:p>
            <a:pPr marL="342900" lvl="0" indent="-342900" algn="just">
              <a:lnSpc>
                <a:spcPct val="150000"/>
              </a:lnSpc>
              <a:buFont typeface="+mj-lt"/>
              <a:buAutoNum type="arabicPeriod"/>
            </a:pPr>
            <a:r>
              <a:rPr lang="en-GB" dirty="0">
                <a:effectLst/>
                <a:latin typeface="Times New Roman" panose="02020603050405020304" pitchFamily="18" charset="0"/>
                <a:ea typeface="Calibri" panose="020F0502020204030204" pitchFamily="34" charset="0"/>
                <a:cs typeface="Mangal" panose="02040503050203030202" pitchFamily="18" charset="0"/>
              </a:rPr>
              <a:t>Chatterjee, I., &amp; Chakraborty, P. (2020). Use of information communication technology by Medical Educators AMID COVID-19 pandemic and beyond. Journal of Educational Technology Systems,</a:t>
            </a:r>
            <a:endParaRPr lang="en-IN" dirty="0">
              <a:effectLst/>
              <a:latin typeface="Calibri" panose="020F0502020204030204" pitchFamily="34" charset="0"/>
              <a:ea typeface="Calibri" panose="020F0502020204030204" pitchFamily="34" charset="0"/>
              <a:cs typeface="Mangal" panose="02040503050203030202" pitchFamily="18" charset="0"/>
            </a:endParaRPr>
          </a:p>
          <a:p>
            <a:pPr marL="342900" lvl="0" indent="-342900" algn="just">
              <a:lnSpc>
                <a:spcPct val="150000"/>
              </a:lnSpc>
              <a:buFont typeface="+mj-lt"/>
              <a:buAutoNum type="arabicPeriod"/>
            </a:pPr>
            <a:r>
              <a:rPr lang="en-GB" dirty="0" err="1">
                <a:effectLst/>
                <a:latin typeface="Times New Roman" panose="02020603050405020304" pitchFamily="18" charset="0"/>
                <a:ea typeface="Calibri" panose="020F0502020204030204" pitchFamily="34" charset="0"/>
                <a:cs typeface="Mangal" panose="02040503050203030202" pitchFamily="18" charset="0"/>
              </a:rPr>
              <a:t>Cojocariu</a:t>
            </a:r>
            <a:r>
              <a:rPr lang="en-GB" dirty="0">
                <a:effectLst/>
                <a:latin typeface="Times New Roman" panose="02020603050405020304" pitchFamily="18" charset="0"/>
                <a:ea typeface="Calibri" panose="020F0502020204030204" pitchFamily="34" charset="0"/>
                <a:cs typeface="Mangal" panose="02040503050203030202" pitchFamily="18" charset="0"/>
              </a:rPr>
              <a:t>, V.-M., Lazar, I., </a:t>
            </a:r>
            <a:r>
              <a:rPr lang="en-GB" dirty="0" err="1">
                <a:effectLst/>
                <a:latin typeface="Times New Roman" panose="02020603050405020304" pitchFamily="18" charset="0"/>
                <a:ea typeface="Calibri" panose="020F0502020204030204" pitchFamily="34" charset="0"/>
                <a:cs typeface="Mangal" panose="02040503050203030202" pitchFamily="18" charset="0"/>
              </a:rPr>
              <a:t>Nedeff</a:t>
            </a:r>
            <a:r>
              <a:rPr lang="en-GB" dirty="0">
                <a:effectLst/>
                <a:latin typeface="Times New Roman" panose="02020603050405020304" pitchFamily="18" charset="0"/>
                <a:ea typeface="Calibri" panose="020F0502020204030204" pitchFamily="34" charset="0"/>
                <a:cs typeface="Mangal" panose="02040503050203030202" pitchFamily="18" charset="0"/>
              </a:rPr>
              <a:t>, V., &amp; Lazar, G. (2014). SWOT analysis of e-learning educational services from the perspective of their beneficiaries. Procedia - Social and </a:t>
            </a:r>
            <a:r>
              <a:rPr lang="en-GB" dirty="0" err="1">
                <a:effectLst/>
                <a:latin typeface="Times New Roman" panose="02020603050405020304" pitchFamily="18" charset="0"/>
                <a:ea typeface="Calibri" panose="020F0502020204030204" pitchFamily="34" charset="0"/>
                <a:cs typeface="Mangal" panose="02040503050203030202" pitchFamily="18" charset="0"/>
              </a:rPr>
              <a:t>Behavioral</a:t>
            </a:r>
            <a:r>
              <a:rPr lang="en-GB" dirty="0">
                <a:effectLst/>
                <a:latin typeface="Times New Roman" panose="02020603050405020304" pitchFamily="18" charset="0"/>
                <a:ea typeface="Calibri" panose="020F0502020204030204" pitchFamily="34" charset="0"/>
                <a:cs typeface="Mangal" panose="02040503050203030202" pitchFamily="18" charset="0"/>
              </a:rPr>
              <a:t> Sciences, 116,</a:t>
            </a:r>
            <a:endParaRPr lang="en-IN" dirty="0">
              <a:effectLst/>
              <a:latin typeface="Calibri" panose="020F0502020204030204" pitchFamily="34" charset="0"/>
              <a:ea typeface="Calibri" panose="020F0502020204030204" pitchFamily="34" charset="0"/>
              <a:cs typeface="Mangal" panose="02040503050203030202" pitchFamily="18" charset="0"/>
            </a:endParaRPr>
          </a:p>
          <a:p>
            <a:pPr marL="342900" lvl="0" indent="-342900" algn="just">
              <a:lnSpc>
                <a:spcPct val="150000"/>
              </a:lnSpc>
              <a:spcAft>
                <a:spcPts val="800"/>
              </a:spcAft>
              <a:buFont typeface="+mj-lt"/>
              <a:buAutoNum type="arabicPeriod"/>
            </a:pPr>
            <a:r>
              <a:rPr lang="en-GB" dirty="0">
                <a:effectLst/>
                <a:latin typeface="Times New Roman" panose="02020603050405020304" pitchFamily="18" charset="0"/>
                <a:ea typeface="Calibri" panose="020F0502020204030204" pitchFamily="34" charset="0"/>
                <a:cs typeface="Mangal" panose="02040503050203030202" pitchFamily="18" charset="0"/>
              </a:rPr>
              <a:t>Hu, S., &amp; Gao, L. (2021). Exploring the effectiveness of online teaching in higher education: A meta-analysis of empirical studies. Educational Research Review, 33, 100355.</a:t>
            </a:r>
            <a:endParaRPr lang="en-IN"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xmlns="" val="10052194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C2464B73-9B44-16B2-C7C1-E340D7B85F72}"/>
              </a:ext>
            </a:extLst>
          </p:cNvPr>
          <p:cNvSpPr txBox="1"/>
          <p:nvPr/>
        </p:nvSpPr>
        <p:spPr>
          <a:xfrm>
            <a:off x="3560618" y="2154384"/>
            <a:ext cx="5070763" cy="1735860"/>
          </a:xfrm>
          <a:prstGeom prst="rect">
            <a:avLst/>
          </a:prstGeom>
          <a:noFill/>
        </p:spPr>
        <p:txBody>
          <a:bodyPr wrap="square">
            <a:spAutoFit/>
          </a:bodyPr>
          <a:lstStyle/>
          <a:p>
            <a:pPr algn="just">
              <a:lnSpc>
                <a:spcPct val="115000"/>
              </a:lnSpc>
              <a:spcAft>
                <a:spcPts val="800"/>
              </a:spcAft>
            </a:pPr>
            <a:r>
              <a:rPr lang="en-GB" sz="9600" b="1" dirty="0">
                <a:effectLst/>
                <a:latin typeface="Edwardian Script ITC" panose="030303020407070D0804" pitchFamily="66" charset="0"/>
                <a:ea typeface="Calibri" panose="020F0502020204030204" pitchFamily="34" charset="0"/>
                <a:cs typeface="Mangal" panose="02040503050203030202" pitchFamily="18" charset="0"/>
              </a:rPr>
              <a:t>Thank You</a:t>
            </a:r>
            <a:endParaRPr lang="en-IN" sz="9600" dirty="0">
              <a:effectLst/>
              <a:latin typeface="Edwardian Script ITC" panose="030303020407070D0804" pitchFamily="66"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xmlns="" val="1787000384"/>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objectDefaults/>
  <a:extraClrSchemeLst/>
  <a:extLst>
    <a:ext uri="{05A4C25C-085E-4340-85A3-A5531E510DB2}">
      <thm15:themeFamily xmlns:thm15="http://schemas.microsoft.com/office/thememl/2012/main" xmlns="" name="Gallery" id="{BBFCD31E-59A1-489D-B089-A3EAD7CAE12E}" vid="{F5E91637-A7B6-4E27-B710-77DA7014EE1E}"/>
    </a:ext>
  </a:extLst>
</a:theme>
</file>

<file path=docProps/app.xml><?xml version="1.0" encoding="utf-8"?>
<Properties xmlns="http://schemas.openxmlformats.org/officeDocument/2006/extended-properties" xmlns:vt="http://schemas.openxmlformats.org/officeDocument/2006/docPropsVTypes">
  <Template>Gallery</Template>
  <TotalTime>36</TotalTime>
  <Words>837</Words>
  <Application>Microsoft Office PowerPoint</Application>
  <PresentationFormat>Custom</PresentationFormat>
  <Paragraphs>65</Paragraphs>
  <Slides>9</Slides>
  <Notes>0</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Gallery</vt:lpstr>
      <vt:lpstr>Slide 1</vt:lpstr>
      <vt:lpstr>Slide 2</vt:lpstr>
      <vt:lpstr>Slide 3</vt:lpstr>
      <vt:lpstr>Slide 4</vt:lpstr>
      <vt:lpstr>Slide 5</vt:lpstr>
      <vt:lpstr>Slide 6</vt:lpstr>
      <vt:lpstr>Slide 7</vt:lpstr>
      <vt:lpstr>Slide 8</vt:lpstr>
      <vt:lpstr>Slide 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ragini shankaran</dc:creator>
  <cp:lastModifiedBy>pc</cp:lastModifiedBy>
  <cp:revision>5</cp:revision>
  <dcterms:created xsi:type="dcterms:W3CDTF">2024-03-06T12:54:01Z</dcterms:created>
  <dcterms:modified xsi:type="dcterms:W3CDTF">2024-03-12T07:58:14Z</dcterms:modified>
</cp:coreProperties>
</file>