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14630400" cy="8229600"/>
  <p:notesSz cx="8229600" cy="146304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p:scale>
          <a:sx n="75" d="100"/>
          <a:sy n="75" d="100"/>
        </p:scale>
        <p:origin x="126"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737560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C0524">
              <a:alpha val="75000"/>
            </a:srgbClr>
          </a:solidFill>
          <a:ln/>
        </p:spPr>
      </p:sp>
      <p:pic>
        <p:nvPicPr>
          <p:cNvPr id="4" name="Image 1" descr="preencoded.png"/>
          <p:cNvPicPr>
            <a:picLocks noChangeAspect="1"/>
          </p:cNvPicPr>
          <p:nvPr/>
        </p:nvPicPr>
        <p:blipFill>
          <a:blip r:embed="rId4"/>
          <a:stretch>
            <a:fillRect/>
          </a:stretch>
        </p:blipFill>
        <p:spPr>
          <a:xfrm>
            <a:off x="0" y="0"/>
            <a:ext cx="5486400" cy="8229600"/>
          </a:xfrm>
          <a:prstGeom prst="rect">
            <a:avLst/>
          </a:prstGeom>
        </p:spPr>
      </p:pic>
      <p:sp>
        <p:nvSpPr>
          <p:cNvPr id="5" name="Text 1"/>
          <p:cNvSpPr/>
          <p:nvPr/>
        </p:nvSpPr>
        <p:spPr>
          <a:xfrm>
            <a:off x="6319599" y="737711"/>
            <a:ext cx="7738858" cy="4999196"/>
          </a:xfrm>
          <a:prstGeom prst="rect">
            <a:avLst/>
          </a:prstGeom>
          <a:noFill/>
          <a:ln/>
        </p:spPr>
        <p:txBody>
          <a:bodyPr wrap="square" rtlCol="0" anchor="t"/>
          <a:lstStyle/>
          <a:p>
            <a:pPr marL="0" indent="0" algn="just">
              <a:lnSpc>
                <a:spcPts val="6561"/>
              </a:lnSpc>
              <a:buNone/>
            </a:pPr>
            <a:r>
              <a:rPr lang="en-US" sz="3200" b="1" kern="0" spc="-157" dirty="0">
                <a:solidFill>
                  <a:srgbClr val="A680FF"/>
                </a:solidFill>
                <a:latin typeface="p22-mackinac-pro" pitchFamily="34" charset="0"/>
                <a:ea typeface="p22-mackinac-pro" pitchFamily="34" charset="-122"/>
                <a:cs typeface="p22-mackinac-pro" pitchFamily="34" charset="-120"/>
              </a:rPr>
              <a:t>Themes and Techniques of Autobiographical Elements with Special Focus to Kamala Das and Adrienne Rich Works </a:t>
            </a:r>
            <a:endParaRPr lang="en-US" sz="3200" dirty="0"/>
          </a:p>
        </p:txBody>
      </p:sp>
      <p:sp>
        <p:nvSpPr>
          <p:cNvPr id="6" name="Text 2"/>
          <p:cNvSpPr/>
          <p:nvPr/>
        </p:nvSpPr>
        <p:spPr>
          <a:xfrm>
            <a:off x="6450227" y="4018436"/>
            <a:ext cx="7477601" cy="2465785"/>
          </a:xfrm>
          <a:prstGeom prst="rect">
            <a:avLst/>
          </a:prstGeom>
          <a:noFill/>
          <a:ln/>
        </p:spPr>
        <p:txBody>
          <a:bodyPr wrap="square" rtlCol="0" anchor="t"/>
          <a:lstStyle/>
          <a:p>
            <a:pPr marL="0" indent="0">
              <a:lnSpc>
                <a:spcPts val="2799"/>
              </a:lnSpc>
              <a:buNone/>
            </a:pPr>
            <a:r>
              <a:rPr lang="en-US" sz="1750" b="1" kern="0" spc="-35" dirty="0">
                <a:solidFill>
                  <a:srgbClr val="E0D6DE"/>
                </a:solidFill>
                <a:latin typeface="Inter" pitchFamily="34" charset="0"/>
                <a:ea typeface="Inter" pitchFamily="34" charset="-122"/>
                <a:cs typeface="Inter" pitchFamily="34" charset="-120"/>
              </a:rPr>
              <a:t>RAJAT MISHRA </a:t>
            </a:r>
          </a:p>
          <a:p>
            <a:pPr marL="0" indent="0">
              <a:lnSpc>
                <a:spcPts val="2799"/>
              </a:lnSpc>
              <a:buNone/>
            </a:pPr>
            <a:r>
              <a:rPr lang="en-US" sz="1750" b="1" kern="0" spc="-35" dirty="0">
                <a:solidFill>
                  <a:srgbClr val="E0D6DE"/>
                </a:solidFill>
                <a:latin typeface="Inter" pitchFamily="34" charset="0"/>
                <a:ea typeface="Inter" pitchFamily="34" charset="-122"/>
                <a:cs typeface="Inter" pitchFamily="34" charset="-120"/>
              </a:rPr>
              <a:t>ENGLISH  </a:t>
            </a:r>
          </a:p>
          <a:p>
            <a:pPr marL="0" indent="0">
              <a:lnSpc>
                <a:spcPts val="2799"/>
              </a:lnSpc>
              <a:buNone/>
            </a:pPr>
            <a:r>
              <a:rPr lang="en-US" sz="1750" b="1" kern="0" spc="-35" dirty="0">
                <a:solidFill>
                  <a:srgbClr val="E0D6DE"/>
                </a:solidFill>
                <a:latin typeface="Inter" pitchFamily="34" charset="0"/>
                <a:ea typeface="Inter" pitchFamily="34" charset="-122"/>
                <a:cs typeface="Inter" pitchFamily="34" charset="-120"/>
              </a:rPr>
              <a:t>AR19BPHDEL002                                                                                                   </a:t>
            </a:r>
          </a:p>
          <a:p>
            <a:pPr marL="0" indent="0">
              <a:lnSpc>
                <a:spcPts val="2799"/>
              </a:lnSpc>
              <a:buNone/>
            </a:pPr>
            <a:r>
              <a:rPr lang="en-US" sz="1750" b="1" kern="0" spc="-35" dirty="0">
                <a:solidFill>
                  <a:srgbClr val="E0D6DE"/>
                </a:solidFill>
                <a:latin typeface="Inter" pitchFamily="34" charset="0"/>
                <a:ea typeface="Inter" pitchFamily="34" charset="-122"/>
                <a:cs typeface="Inter" pitchFamily="34" charset="-120"/>
              </a:rPr>
              <a:t>Dr. SHOBHA SHARMA</a:t>
            </a:r>
          </a:p>
          <a:p>
            <a:pPr marL="0" indent="0">
              <a:lnSpc>
                <a:spcPts val="2799"/>
              </a:lnSpc>
              <a:buNone/>
            </a:pPr>
            <a:r>
              <a:rPr lang="en-US" sz="1750" b="1" kern="0" spc="-35" dirty="0">
                <a:solidFill>
                  <a:srgbClr val="E0D6DE"/>
                </a:solidFill>
                <a:latin typeface="Inter" pitchFamily="34" charset="0"/>
                <a:ea typeface="Inter" pitchFamily="34" charset="-122"/>
                <a:cs typeface="Inter" pitchFamily="34" charset="-120"/>
              </a:rPr>
              <a:t>SARDAR PATEL UNIVERSITY, BALAGHAT</a:t>
            </a:r>
            <a:endParaRPr lang="en-US" sz="175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C0524">
              <a:alpha val="75000"/>
            </a:srgbClr>
          </a:solidFill>
          <a:ln/>
        </p:spPr>
      </p:sp>
      <p:sp>
        <p:nvSpPr>
          <p:cNvPr id="4" name="Text 1"/>
          <p:cNvSpPr/>
          <p:nvPr/>
        </p:nvSpPr>
        <p:spPr>
          <a:xfrm>
            <a:off x="2037993" y="1323737"/>
            <a:ext cx="5554980" cy="694373"/>
          </a:xfrm>
          <a:prstGeom prst="rect">
            <a:avLst/>
          </a:prstGeom>
          <a:noFill/>
          <a:ln/>
        </p:spPr>
        <p:txBody>
          <a:bodyPr wrap="none" rtlCol="0" anchor="t"/>
          <a:lstStyle/>
          <a:p>
            <a:pPr marL="0" indent="0">
              <a:lnSpc>
                <a:spcPts val="5468"/>
              </a:lnSpc>
              <a:buNone/>
            </a:pPr>
            <a:r>
              <a:rPr lang="en-US" sz="4374" b="1" kern="0" spc="-131" dirty="0">
                <a:solidFill>
                  <a:srgbClr val="A680FF"/>
                </a:solidFill>
                <a:latin typeface="p22-mackinac-pro" pitchFamily="34" charset="0"/>
                <a:ea typeface="p22-mackinac-pro" pitchFamily="34" charset="-122"/>
                <a:cs typeface="p22-mackinac-pro" pitchFamily="34" charset="-120"/>
              </a:rPr>
              <a:t>Introduction </a:t>
            </a:r>
            <a:endParaRPr lang="en-US" sz="4374" dirty="0"/>
          </a:p>
        </p:txBody>
      </p:sp>
      <p:sp>
        <p:nvSpPr>
          <p:cNvPr id="5" name="Text 2"/>
          <p:cNvSpPr/>
          <p:nvPr/>
        </p:nvSpPr>
        <p:spPr>
          <a:xfrm>
            <a:off x="2037993" y="2462451"/>
            <a:ext cx="10554414" cy="4443413"/>
          </a:xfrm>
          <a:prstGeom prst="rect">
            <a:avLst/>
          </a:prstGeom>
          <a:noFill/>
          <a:ln/>
        </p:spPr>
        <p:txBody>
          <a:bodyPr wrap="square" rtlCol="0" anchor="t"/>
          <a:lstStyle/>
          <a:p>
            <a:pPr marL="0" indent="0">
              <a:lnSpc>
                <a:spcPts val="3499"/>
              </a:lnSpc>
              <a:buNone/>
            </a:pPr>
            <a:r>
              <a:rPr lang="en-US" sz="2187" kern="0" spc="-35" dirty="0">
                <a:solidFill>
                  <a:srgbClr val="E0D6DE"/>
                </a:solidFill>
                <a:latin typeface="Inter" pitchFamily="34" charset="0"/>
                <a:ea typeface="Inter" pitchFamily="34" charset="-122"/>
                <a:cs typeface="Inter" pitchFamily="34" charset="-120"/>
              </a:rPr>
              <a:t>The poetry of Kamala Das bears witness to the catastrophic effects of societal oppression on women in India. When it comes to American society, these kinds of social problems don't exist. Traditional customs do not bind or chain women; they are aware of their rights. However, the way the human mind functions in two quite distinct social and cultural contexts is nearly identical. Kamala Das, an Indian woman from an ordinary middle-class household who did not benefit from schooling, sounded a lot like her highly educated American counterpart, who lived in a society that had supposedly progressed and had a long history of feminism and women's emancipation. These authors' poems frequently contain autobiographical information, whether on purpose or by accident.</a:t>
            </a:r>
            <a:endParaRPr lang="en-US" sz="2187"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C0524">
              <a:alpha val="75000"/>
            </a:srgbClr>
          </a:solidFill>
          <a:ln/>
        </p:spPr>
      </p:sp>
      <p:pic>
        <p:nvPicPr>
          <p:cNvPr id="4" name="Image 1" descr="preencoded.png"/>
          <p:cNvPicPr>
            <a:picLocks noChangeAspect="1"/>
          </p:cNvPicPr>
          <p:nvPr/>
        </p:nvPicPr>
        <p:blipFill>
          <a:blip r:embed="rId4"/>
          <a:stretch>
            <a:fillRect/>
          </a:stretch>
        </p:blipFill>
        <p:spPr>
          <a:xfrm>
            <a:off x="10972800" y="0"/>
            <a:ext cx="3657600" cy="8229600"/>
          </a:xfrm>
          <a:prstGeom prst="rect">
            <a:avLst/>
          </a:prstGeom>
        </p:spPr>
      </p:pic>
      <p:sp>
        <p:nvSpPr>
          <p:cNvPr id="5" name="Text 1"/>
          <p:cNvSpPr/>
          <p:nvPr/>
        </p:nvSpPr>
        <p:spPr>
          <a:xfrm>
            <a:off x="1329333" y="762000"/>
            <a:ext cx="5046226" cy="546854"/>
          </a:xfrm>
          <a:prstGeom prst="rect">
            <a:avLst/>
          </a:prstGeom>
          <a:noFill/>
          <a:ln/>
        </p:spPr>
        <p:txBody>
          <a:bodyPr wrap="none" rtlCol="0" anchor="t"/>
          <a:lstStyle/>
          <a:p>
            <a:pPr marL="0" indent="0">
              <a:lnSpc>
                <a:spcPts val="4307"/>
              </a:lnSpc>
              <a:buNone/>
            </a:pPr>
            <a:r>
              <a:rPr lang="en-US" sz="3446" b="1" kern="0" spc="-103" dirty="0">
                <a:solidFill>
                  <a:srgbClr val="A680FF"/>
                </a:solidFill>
                <a:latin typeface="p22-mackinac-pro" pitchFamily="34" charset="0"/>
                <a:ea typeface="p22-mackinac-pro" pitchFamily="34" charset="-122"/>
                <a:cs typeface="p22-mackinac-pro" pitchFamily="34" charset="-120"/>
              </a:rPr>
              <a:t>Grandmother's Influence</a:t>
            </a:r>
            <a:endParaRPr lang="en-US" sz="3446" dirty="0"/>
          </a:p>
        </p:txBody>
      </p:sp>
      <p:sp>
        <p:nvSpPr>
          <p:cNvPr id="6" name="Shape 2"/>
          <p:cNvSpPr/>
          <p:nvPr/>
        </p:nvSpPr>
        <p:spPr>
          <a:xfrm>
            <a:off x="1574363" y="1571387"/>
            <a:ext cx="35004" cy="5896094"/>
          </a:xfrm>
          <a:prstGeom prst="roundRect">
            <a:avLst>
              <a:gd name="adj" fmla="val 225021"/>
            </a:avLst>
          </a:prstGeom>
          <a:solidFill>
            <a:srgbClr val="47337F"/>
          </a:solidFill>
          <a:ln/>
        </p:spPr>
      </p:sp>
      <p:sp>
        <p:nvSpPr>
          <p:cNvPr id="7" name="Shape 3"/>
          <p:cNvSpPr/>
          <p:nvPr/>
        </p:nvSpPr>
        <p:spPr>
          <a:xfrm>
            <a:off x="1788735" y="1887379"/>
            <a:ext cx="612577" cy="35004"/>
          </a:xfrm>
          <a:prstGeom prst="roundRect">
            <a:avLst>
              <a:gd name="adj" fmla="val 225021"/>
            </a:avLst>
          </a:prstGeom>
          <a:solidFill>
            <a:srgbClr val="47337F"/>
          </a:solidFill>
          <a:ln/>
        </p:spPr>
      </p:sp>
      <p:sp>
        <p:nvSpPr>
          <p:cNvPr id="8" name="Shape 4"/>
          <p:cNvSpPr/>
          <p:nvPr/>
        </p:nvSpPr>
        <p:spPr>
          <a:xfrm>
            <a:off x="1394996" y="1708071"/>
            <a:ext cx="393740" cy="393740"/>
          </a:xfrm>
          <a:prstGeom prst="roundRect">
            <a:avLst>
              <a:gd name="adj" fmla="val 20005"/>
            </a:avLst>
          </a:prstGeom>
          <a:noFill/>
          <a:ln w="7620">
            <a:solidFill>
              <a:srgbClr val="47337F"/>
            </a:solidFill>
            <a:prstDash val="solid"/>
          </a:ln>
        </p:spPr>
      </p:sp>
      <p:sp>
        <p:nvSpPr>
          <p:cNvPr id="9" name="Text 5"/>
          <p:cNvSpPr/>
          <p:nvPr/>
        </p:nvSpPr>
        <p:spPr>
          <a:xfrm>
            <a:off x="1542514" y="1740813"/>
            <a:ext cx="98703" cy="328136"/>
          </a:xfrm>
          <a:prstGeom prst="rect">
            <a:avLst/>
          </a:prstGeom>
          <a:noFill/>
          <a:ln/>
        </p:spPr>
        <p:txBody>
          <a:bodyPr wrap="none" rtlCol="0" anchor="t"/>
          <a:lstStyle/>
          <a:p>
            <a:pPr marL="0" indent="0" algn="ctr">
              <a:lnSpc>
                <a:spcPts val="2584"/>
              </a:lnSpc>
              <a:buNone/>
            </a:pPr>
            <a:r>
              <a:rPr lang="en-US" sz="2067" b="1" kern="0" spc="-62" dirty="0">
                <a:solidFill>
                  <a:srgbClr val="E0D6DE"/>
                </a:solidFill>
                <a:latin typeface="p22-mackinac-pro" pitchFamily="34" charset="0"/>
                <a:ea typeface="p22-mackinac-pro" pitchFamily="34" charset="-122"/>
                <a:cs typeface="p22-mackinac-pro" pitchFamily="34" charset="-120"/>
              </a:rPr>
              <a:t>1</a:t>
            </a:r>
            <a:endParaRPr lang="en-US" sz="2067" dirty="0"/>
          </a:p>
        </p:txBody>
      </p:sp>
      <p:sp>
        <p:nvSpPr>
          <p:cNvPr id="10" name="Text 6"/>
          <p:cNvSpPr/>
          <p:nvPr/>
        </p:nvSpPr>
        <p:spPr>
          <a:xfrm>
            <a:off x="2554486" y="1746409"/>
            <a:ext cx="2654856" cy="273487"/>
          </a:xfrm>
          <a:prstGeom prst="rect">
            <a:avLst/>
          </a:prstGeom>
          <a:noFill/>
          <a:ln/>
        </p:spPr>
        <p:txBody>
          <a:bodyPr wrap="none" rtlCol="0" anchor="t"/>
          <a:lstStyle/>
          <a:p>
            <a:pPr marL="0" indent="0" algn="l">
              <a:lnSpc>
                <a:spcPts val="2154"/>
              </a:lnSpc>
              <a:buNone/>
            </a:pPr>
            <a:r>
              <a:rPr lang="en-US" sz="1723" b="1" kern="0" spc="-52" dirty="0">
                <a:solidFill>
                  <a:srgbClr val="E0D6DE"/>
                </a:solidFill>
                <a:latin typeface="p22-mackinac-pro" pitchFamily="34" charset="0"/>
                <a:ea typeface="p22-mackinac-pro" pitchFamily="34" charset="-122"/>
                <a:cs typeface="p22-mackinac-pro" pitchFamily="34" charset="-120"/>
              </a:rPr>
              <a:t>Kamala Das' Grandmother</a:t>
            </a:r>
            <a:endParaRPr lang="en-US" sz="1723" dirty="0"/>
          </a:p>
        </p:txBody>
      </p:sp>
      <p:sp>
        <p:nvSpPr>
          <p:cNvPr id="11" name="Text 7"/>
          <p:cNvSpPr/>
          <p:nvPr/>
        </p:nvSpPr>
        <p:spPr>
          <a:xfrm>
            <a:off x="2554486" y="2124908"/>
            <a:ext cx="7088981" cy="1120140"/>
          </a:xfrm>
          <a:prstGeom prst="rect">
            <a:avLst/>
          </a:prstGeom>
          <a:noFill/>
          <a:ln/>
        </p:spPr>
        <p:txBody>
          <a:bodyPr wrap="square" rtlCol="0" anchor="t"/>
          <a:lstStyle/>
          <a:p>
            <a:pPr marL="0" indent="0" algn="l">
              <a:lnSpc>
                <a:spcPts val="2205"/>
              </a:lnSpc>
              <a:buNone/>
            </a:pPr>
            <a:r>
              <a:rPr lang="en-US" sz="1378" kern="0" spc="-28" dirty="0">
                <a:solidFill>
                  <a:srgbClr val="E0D6DE"/>
                </a:solidFill>
                <a:latin typeface="Inter" pitchFamily="34" charset="0"/>
                <a:ea typeface="Inter" pitchFamily="34" charset="-122"/>
                <a:cs typeface="Inter" pitchFamily="34" charset="-120"/>
              </a:rPr>
              <a:t>Kamala Das' poetry is deeply influenced by her fond memories of her grandmother, who provided a loving and nurturing presence in her life. Her grandmother's house is described as a place where she felt truly loved and understood, a stark contrast to the emotional distance she experienced from her father.</a:t>
            </a:r>
            <a:endParaRPr lang="en-US" sz="1378" dirty="0"/>
          </a:p>
        </p:txBody>
      </p:sp>
      <p:sp>
        <p:nvSpPr>
          <p:cNvPr id="12" name="Shape 8"/>
          <p:cNvSpPr/>
          <p:nvPr/>
        </p:nvSpPr>
        <p:spPr>
          <a:xfrm>
            <a:off x="1788735" y="3911084"/>
            <a:ext cx="612577" cy="35004"/>
          </a:xfrm>
          <a:prstGeom prst="roundRect">
            <a:avLst>
              <a:gd name="adj" fmla="val 225021"/>
            </a:avLst>
          </a:prstGeom>
          <a:solidFill>
            <a:srgbClr val="47337F"/>
          </a:solidFill>
          <a:ln/>
        </p:spPr>
      </p:sp>
      <p:sp>
        <p:nvSpPr>
          <p:cNvPr id="13" name="Shape 9"/>
          <p:cNvSpPr/>
          <p:nvPr/>
        </p:nvSpPr>
        <p:spPr>
          <a:xfrm>
            <a:off x="1394996" y="3731776"/>
            <a:ext cx="393740" cy="393740"/>
          </a:xfrm>
          <a:prstGeom prst="roundRect">
            <a:avLst>
              <a:gd name="adj" fmla="val 20005"/>
            </a:avLst>
          </a:prstGeom>
          <a:noFill/>
          <a:ln w="7620">
            <a:solidFill>
              <a:srgbClr val="47337F"/>
            </a:solidFill>
            <a:prstDash val="solid"/>
          </a:ln>
        </p:spPr>
      </p:sp>
      <p:sp>
        <p:nvSpPr>
          <p:cNvPr id="14" name="Text 10"/>
          <p:cNvSpPr/>
          <p:nvPr/>
        </p:nvSpPr>
        <p:spPr>
          <a:xfrm>
            <a:off x="1519416" y="3764518"/>
            <a:ext cx="144899" cy="328136"/>
          </a:xfrm>
          <a:prstGeom prst="rect">
            <a:avLst/>
          </a:prstGeom>
          <a:noFill/>
          <a:ln/>
        </p:spPr>
        <p:txBody>
          <a:bodyPr wrap="none" rtlCol="0" anchor="t"/>
          <a:lstStyle/>
          <a:p>
            <a:pPr marL="0" indent="0" algn="ctr">
              <a:lnSpc>
                <a:spcPts val="2584"/>
              </a:lnSpc>
              <a:buNone/>
            </a:pPr>
            <a:r>
              <a:rPr lang="en-US" sz="2067" b="1" kern="0" spc="-62" dirty="0">
                <a:solidFill>
                  <a:srgbClr val="E0D6DE"/>
                </a:solidFill>
                <a:latin typeface="p22-mackinac-pro" pitchFamily="34" charset="0"/>
                <a:ea typeface="p22-mackinac-pro" pitchFamily="34" charset="-122"/>
                <a:cs typeface="p22-mackinac-pro" pitchFamily="34" charset="-120"/>
              </a:rPr>
              <a:t>2</a:t>
            </a:r>
            <a:endParaRPr lang="en-US" sz="2067" dirty="0"/>
          </a:p>
        </p:txBody>
      </p:sp>
      <p:sp>
        <p:nvSpPr>
          <p:cNvPr id="15" name="Text 11"/>
          <p:cNvSpPr/>
          <p:nvPr/>
        </p:nvSpPr>
        <p:spPr>
          <a:xfrm>
            <a:off x="2554486" y="3770114"/>
            <a:ext cx="3098602" cy="273487"/>
          </a:xfrm>
          <a:prstGeom prst="rect">
            <a:avLst/>
          </a:prstGeom>
          <a:noFill/>
          <a:ln/>
        </p:spPr>
        <p:txBody>
          <a:bodyPr wrap="none" rtlCol="0" anchor="t"/>
          <a:lstStyle/>
          <a:p>
            <a:pPr marL="0" indent="0" algn="l">
              <a:lnSpc>
                <a:spcPts val="2154"/>
              </a:lnSpc>
              <a:buNone/>
            </a:pPr>
            <a:r>
              <a:rPr lang="en-US" sz="1723" b="1" kern="0" spc="-52" dirty="0">
                <a:solidFill>
                  <a:srgbClr val="E0D6DE"/>
                </a:solidFill>
                <a:latin typeface="p22-mackinac-pro" pitchFamily="34" charset="0"/>
                <a:ea typeface="p22-mackinac-pro" pitchFamily="34" charset="-122"/>
                <a:cs typeface="p22-mackinac-pro" pitchFamily="34" charset="-120"/>
              </a:rPr>
              <a:t>Adrienne Rich's Grandmothers</a:t>
            </a:r>
            <a:endParaRPr lang="en-US" sz="1723" dirty="0"/>
          </a:p>
        </p:txBody>
      </p:sp>
      <p:sp>
        <p:nvSpPr>
          <p:cNvPr id="16" name="Text 12"/>
          <p:cNvSpPr/>
          <p:nvPr/>
        </p:nvSpPr>
        <p:spPr>
          <a:xfrm>
            <a:off x="2554486" y="4148614"/>
            <a:ext cx="7088981" cy="1120140"/>
          </a:xfrm>
          <a:prstGeom prst="rect">
            <a:avLst/>
          </a:prstGeom>
          <a:noFill/>
          <a:ln/>
        </p:spPr>
        <p:txBody>
          <a:bodyPr wrap="square" rtlCol="0" anchor="t"/>
          <a:lstStyle/>
          <a:p>
            <a:pPr marL="0" indent="0" algn="l">
              <a:lnSpc>
                <a:spcPts val="2205"/>
              </a:lnSpc>
              <a:buNone/>
            </a:pPr>
            <a:r>
              <a:rPr lang="en-US" sz="1378" kern="0" spc="-28" dirty="0">
                <a:solidFill>
                  <a:srgbClr val="E0D6DE"/>
                </a:solidFill>
                <a:latin typeface="Inter" pitchFamily="34" charset="0"/>
                <a:ea typeface="Inter" pitchFamily="34" charset="-122"/>
                <a:cs typeface="Inter" pitchFamily="34" charset="-120"/>
              </a:rPr>
              <a:t>Adrienne Rich's poems also pay tribute to the important role of her grandmothers in her life. She vividly recounts her memories of her maternal grandmother, Mary Gravely Jones, as well as her paternal grandmother, Hattie Rice Rich, each with their own unique personalities and experiences.</a:t>
            </a:r>
            <a:endParaRPr lang="en-US" sz="1378" dirty="0"/>
          </a:p>
        </p:txBody>
      </p:sp>
      <p:sp>
        <p:nvSpPr>
          <p:cNvPr id="17" name="Shape 13"/>
          <p:cNvSpPr/>
          <p:nvPr/>
        </p:nvSpPr>
        <p:spPr>
          <a:xfrm>
            <a:off x="1788735" y="5934789"/>
            <a:ext cx="612577" cy="35004"/>
          </a:xfrm>
          <a:prstGeom prst="roundRect">
            <a:avLst>
              <a:gd name="adj" fmla="val 225021"/>
            </a:avLst>
          </a:prstGeom>
          <a:solidFill>
            <a:srgbClr val="47337F"/>
          </a:solidFill>
          <a:ln/>
        </p:spPr>
      </p:sp>
      <p:sp>
        <p:nvSpPr>
          <p:cNvPr id="18" name="Shape 14"/>
          <p:cNvSpPr/>
          <p:nvPr/>
        </p:nvSpPr>
        <p:spPr>
          <a:xfrm>
            <a:off x="1394996" y="5755481"/>
            <a:ext cx="393740" cy="393740"/>
          </a:xfrm>
          <a:prstGeom prst="roundRect">
            <a:avLst>
              <a:gd name="adj" fmla="val 20005"/>
            </a:avLst>
          </a:prstGeom>
          <a:noFill/>
          <a:ln w="7620">
            <a:solidFill>
              <a:srgbClr val="47337F"/>
            </a:solidFill>
            <a:prstDash val="solid"/>
          </a:ln>
        </p:spPr>
      </p:sp>
      <p:sp>
        <p:nvSpPr>
          <p:cNvPr id="19" name="Text 15"/>
          <p:cNvSpPr/>
          <p:nvPr/>
        </p:nvSpPr>
        <p:spPr>
          <a:xfrm>
            <a:off x="1517154" y="5788223"/>
            <a:ext cx="149423" cy="328136"/>
          </a:xfrm>
          <a:prstGeom prst="rect">
            <a:avLst/>
          </a:prstGeom>
          <a:noFill/>
          <a:ln/>
        </p:spPr>
        <p:txBody>
          <a:bodyPr wrap="none" rtlCol="0" anchor="t"/>
          <a:lstStyle/>
          <a:p>
            <a:pPr marL="0" indent="0" algn="ctr">
              <a:lnSpc>
                <a:spcPts val="2584"/>
              </a:lnSpc>
              <a:buNone/>
            </a:pPr>
            <a:r>
              <a:rPr lang="en-US" sz="2067" b="1" kern="0" spc="-62" dirty="0">
                <a:solidFill>
                  <a:srgbClr val="E0D6DE"/>
                </a:solidFill>
                <a:latin typeface="p22-mackinac-pro" pitchFamily="34" charset="0"/>
                <a:ea typeface="p22-mackinac-pro" pitchFamily="34" charset="-122"/>
                <a:cs typeface="p22-mackinac-pro" pitchFamily="34" charset="-120"/>
              </a:rPr>
              <a:t>3</a:t>
            </a:r>
            <a:endParaRPr lang="en-US" sz="2067" dirty="0"/>
          </a:p>
        </p:txBody>
      </p:sp>
      <p:sp>
        <p:nvSpPr>
          <p:cNvPr id="20" name="Text 16"/>
          <p:cNvSpPr/>
          <p:nvPr/>
        </p:nvSpPr>
        <p:spPr>
          <a:xfrm>
            <a:off x="2554486" y="5793819"/>
            <a:ext cx="2187893" cy="273487"/>
          </a:xfrm>
          <a:prstGeom prst="rect">
            <a:avLst/>
          </a:prstGeom>
          <a:noFill/>
          <a:ln/>
        </p:spPr>
        <p:txBody>
          <a:bodyPr wrap="none" rtlCol="0" anchor="t"/>
          <a:lstStyle/>
          <a:p>
            <a:pPr marL="0" indent="0" algn="l">
              <a:lnSpc>
                <a:spcPts val="2154"/>
              </a:lnSpc>
              <a:buNone/>
            </a:pPr>
            <a:r>
              <a:rPr lang="en-US" sz="1723" b="1" kern="0" spc="-52" dirty="0">
                <a:solidFill>
                  <a:srgbClr val="E0D6DE"/>
                </a:solidFill>
                <a:latin typeface="p22-mackinac-pro" pitchFamily="34" charset="0"/>
                <a:ea typeface="p22-mackinac-pro" pitchFamily="34" charset="-122"/>
                <a:cs typeface="p22-mackinac-pro" pitchFamily="34" charset="-120"/>
              </a:rPr>
              <a:t>Lasting Impressions</a:t>
            </a:r>
            <a:endParaRPr lang="en-US" sz="1723" dirty="0"/>
          </a:p>
        </p:txBody>
      </p:sp>
      <p:sp>
        <p:nvSpPr>
          <p:cNvPr id="21" name="Text 17"/>
          <p:cNvSpPr/>
          <p:nvPr/>
        </p:nvSpPr>
        <p:spPr>
          <a:xfrm>
            <a:off x="2554486" y="6172319"/>
            <a:ext cx="7088981" cy="1120140"/>
          </a:xfrm>
          <a:prstGeom prst="rect">
            <a:avLst/>
          </a:prstGeom>
          <a:noFill/>
          <a:ln/>
        </p:spPr>
        <p:txBody>
          <a:bodyPr wrap="square" rtlCol="0" anchor="t"/>
          <a:lstStyle/>
          <a:p>
            <a:pPr marL="0" indent="0" algn="l">
              <a:lnSpc>
                <a:spcPts val="2205"/>
              </a:lnSpc>
              <a:buNone/>
            </a:pPr>
            <a:r>
              <a:rPr lang="en-US" sz="1378" kern="0" spc="-28" dirty="0">
                <a:solidFill>
                  <a:srgbClr val="E0D6DE"/>
                </a:solidFill>
                <a:latin typeface="Inter" pitchFamily="34" charset="0"/>
                <a:ea typeface="Inter" pitchFamily="34" charset="-122"/>
                <a:cs typeface="Inter" pitchFamily="34" charset="-120"/>
              </a:rPr>
              <a:t>The grandmothers of these two poets left an indelible mark on their lives, shaping their perspectives and serving as a source of comfort and inspiration. Their memories of these beloved figures are woven throughout their poetic works, reflecting the profound impact of family and personal history on the creative process.</a:t>
            </a:r>
            <a:endParaRPr lang="en-US" sz="1378"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C0524">
              <a:alpha val="75000"/>
            </a:srgbClr>
          </a:solidFill>
          <a:ln/>
        </p:spPr>
      </p:sp>
      <p:sp>
        <p:nvSpPr>
          <p:cNvPr id="4" name="Text 1"/>
          <p:cNvSpPr/>
          <p:nvPr/>
        </p:nvSpPr>
        <p:spPr>
          <a:xfrm>
            <a:off x="2448044" y="565190"/>
            <a:ext cx="8944094" cy="640318"/>
          </a:xfrm>
          <a:prstGeom prst="rect">
            <a:avLst/>
          </a:prstGeom>
          <a:noFill/>
          <a:ln/>
        </p:spPr>
        <p:txBody>
          <a:bodyPr wrap="none" rtlCol="0" anchor="t"/>
          <a:lstStyle/>
          <a:p>
            <a:pPr marL="0" indent="0">
              <a:lnSpc>
                <a:spcPts val="5043"/>
              </a:lnSpc>
              <a:buNone/>
            </a:pPr>
            <a:r>
              <a:rPr lang="en-US" sz="4034" b="1" kern="0" spc="-121" dirty="0">
                <a:solidFill>
                  <a:srgbClr val="A680FF"/>
                </a:solidFill>
                <a:latin typeface="p22-mackinac-pro" pitchFamily="34" charset="0"/>
                <a:ea typeface="p22-mackinac-pro" pitchFamily="34" charset="-122"/>
                <a:cs typeface="p22-mackinac-pro" pitchFamily="34" charset="-120"/>
              </a:rPr>
              <a:t>Conflicted Relationships with Fathers</a:t>
            </a:r>
            <a:endParaRPr lang="en-US" sz="4034" dirty="0"/>
          </a:p>
        </p:txBody>
      </p:sp>
      <p:sp>
        <p:nvSpPr>
          <p:cNvPr id="5" name="Text 2"/>
          <p:cNvSpPr/>
          <p:nvPr/>
        </p:nvSpPr>
        <p:spPr>
          <a:xfrm>
            <a:off x="2448044" y="1717715"/>
            <a:ext cx="2911078" cy="640556"/>
          </a:xfrm>
          <a:prstGeom prst="rect">
            <a:avLst/>
          </a:prstGeom>
          <a:noFill/>
          <a:ln/>
        </p:spPr>
        <p:txBody>
          <a:bodyPr wrap="square" rtlCol="0" anchor="t"/>
          <a:lstStyle/>
          <a:p>
            <a:pPr marL="0" indent="0">
              <a:lnSpc>
                <a:spcPts val="2521"/>
              </a:lnSpc>
              <a:buNone/>
            </a:pPr>
            <a:r>
              <a:rPr lang="en-US" sz="2017" b="1" kern="0" spc="-61" dirty="0">
                <a:solidFill>
                  <a:srgbClr val="A680FF"/>
                </a:solidFill>
                <a:latin typeface="p22-mackinac-pro" pitchFamily="34" charset="0"/>
                <a:ea typeface="p22-mackinac-pro" pitchFamily="34" charset="-122"/>
                <a:cs typeface="p22-mackinac-pro" pitchFamily="34" charset="-120"/>
              </a:rPr>
              <a:t>Kamala Das' Troubled Father</a:t>
            </a:r>
            <a:endParaRPr lang="en-US" sz="2017" dirty="0"/>
          </a:p>
        </p:txBody>
      </p:sp>
      <p:sp>
        <p:nvSpPr>
          <p:cNvPr id="6" name="Text 3"/>
          <p:cNvSpPr/>
          <p:nvPr/>
        </p:nvSpPr>
        <p:spPr>
          <a:xfrm>
            <a:off x="2448044" y="2563178"/>
            <a:ext cx="2911078" cy="4916686"/>
          </a:xfrm>
          <a:prstGeom prst="rect">
            <a:avLst/>
          </a:prstGeom>
          <a:noFill/>
          <a:ln/>
        </p:spPr>
        <p:txBody>
          <a:bodyPr wrap="square" rtlCol="0" anchor="t"/>
          <a:lstStyle/>
          <a:p>
            <a:pPr marL="0" indent="0">
              <a:lnSpc>
                <a:spcPts val="2582"/>
              </a:lnSpc>
              <a:buNone/>
            </a:pPr>
            <a:r>
              <a:rPr lang="en-US" sz="1614" kern="0" spc="-32" dirty="0">
                <a:solidFill>
                  <a:srgbClr val="E0D6DE"/>
                </a:solidFill>
                <a:latin typeface="Inter" pitchFamily="34" charset="0"/>
                <a:ea typeface="Inter" pitchFamily="34" charset="-122"/>
                <a:cs typeface="Inter" pitchFamily="34" charset="-120"/>
              </a:rPr>
              <a:t>Kamala Das' relationship with her father is portrayed in a much more complex and troubled light. She describes him as a self-centered and unsupportive figure, who arranged her marriage without her consent and failed to provide the love and understanding she craved. Her poems reflect a deep sense of resentment and disappointment towards her father, even as she yearns for his affection.</a:t>
            </a:r>
            <a:endParaRPr lang="en-US" sz="1614" dirty="0"/>
          </a:p>
        </p:txBody>
      </p:sp>
      <p:sp>
        <p:nvSpPr>
          <p:cNvPr id="7" name="Text 4"/>
          <p:cNvSpPr/>
          <p:nvPr/>
        </p:nvSpPr>
        <p:spPr>
          <a:xfrm>
            <a:off x="5866567" y="1717715"/>
            <a:ext cx="2911078" cy="640556"/>
          </a:xfrm>
          <a:prstGeom prst="rect">
            <a:avLst/>
          </a:prstGeom>
          <a:noFill/>
          <a:ln/>
        </p:spPr>
        <p:txBody>
          <a:bodyPr wrap="square" rtlCol="0" anchor="t"/>
          <a:lstStyle/>
          <a:p>
            <a:pPr marL="0" indent="0">
              <a:lnSpc>
                <a:spcPts val="2521"/>
              </a:lnSpc>
              <a:buNone/>
            </a:pPr>
            <a:r>
              <a:rPr lang="en-US" sz="2017" b="1" kern="0" spc="-61" dirty="0">
                <a:solidFill>
                  <a:srgbClr val="A680FF"/>
                </a:solidFill>
                <a:latin typeface="p22-mackinac-pro" pitchFamily="34" charset="0"/>
                <a:ea typeface="p22-mackinac-pro" pitchFamily="34" charset="-122"/>
                <a:cs typeface="p22-mackinac-pro" pitchFamily="34" charset="-120"/>
              </a:rPr>
              <a:t>Adrienne Rich's Supportive Father</a:t>
            </a:r>
            <a:endParaRPr lang="en-US" sz="2017" dirty="0"/>
          </a:p>
        </p:txBody>
      </p:sp>
      <p:sp>
        <p:nvSpPr>
          <p:cNvPr id="8" name="Text 5"/>
          <p:cNvSpPr/>
          <p:nvPr/>
        </p:nvSpPr>
        <p:spPr>
          <a:xfrm>
            <a:off x="5866567" y="2563178"/>
            <a:ext cx="2911078" cy="4916686"/>
          </a:xfrm>
          <a:prstGeom prst="rect">
            <a:avLst/>
          </a:prstGeom>
          <a:noFill/>
          <a:ln/>
        </p:spPr>
        <p:txBody>
          <a:bodyPr wrap="square" rtlCol="0" anchor="t"/>
          <a:lstStyle/>
          <a:p>
            <a:pPr marL="0" indent="0">
              <a:lnSpc>
                <a:spcPts val="2582"/>
              </a:lnSpc>
              <a:buNone/>
            </a:pPr>
            <a:r>
              <a:rPr lang="en-US" sz="1614" kern="0" spc="-32" dirty="0">
                <a:solidFill>
                  <a:srgbClr val="E0D6DE"/>
                </a:solidFill>
                <a:latin typeface="Inter" pitchFamily="34" charset="0"/>
                <a:ea typeface="Inter" pitchFamily="34" charset="-122"/>
                <a:cs typeface="Inter" pitchFamily="34" charset="-120"/>
              </a:rPr>
              <a:t>In contrast, Adrienne Rich's relationship with her father is depicted as more nurturing and supportive. While she acknowledges moments of cruelty, she also recognizes her father's role in encouraging her intellectual and creative pursuits, pushing her to become a skilled poet and woman of letters. This complex dynamic is explored in her poems, which grapple with the interplay of love, resentment, and gratitude.</a:t>
            </a:r>
            <a:endParaRPr lang="en-US" sz="1614" dirty="0"/>
          </a:p>
        </p:txBody>
      </p:sp>
      <p:sp>
        <p:nvSpPr>
          <p:cNvPr id="9" name="Text 6"/>
          <p:cNvSpPr/>
          <p:nvPr/>
        </p:nvSpPr>
        <p:spPr>
          <a:xfrm>
            <a:off x="9285089" y="1717715"/>
            <a:ext cx="2911078" cy="640556"/>
          </a:xfrm>
          <a:prstGeom prst="rect">
            <a:avLst/>
          </a:prstGeom>
          <a:noFill/>
          <a:ln/>
        </p:spPr>
        <p:txBody>
          <a:bodyPr wrap="square" rtlCol="0" anchor="t"/>
          <a:lstStyle/>
          <a:p>
            <a:pPr marL="0" indent="0">
              <a:lnSpc>
                <a:spcPts val="2521"/>
              </a:lnSpc>
              <a:buNone/>
            </a:pPr>
            <a:r>
              <a:rPr lang="en-US" sz="2017" b="1" kern="0" spc="-61" dirty="0">
                <a:solidFill>
                  <a:srgbClr val="A680FF"/>
                </a:solidFill>
                <a:latin typeface="p22-mackinac-pro" pitchFamily="34" charset="0"/>
                <a:ea typeface="p22-mackinac-pro" pitchFamily="34" charset="-122"/>
                <a:cs typeface="p22-mackinac-pro" pitchFamily="34" charset="-120"/>
              </a:rPr>
              <a:t>Navigating Familial Bonds</a:t>
            </a:r>
            <a:endParaRPr lang="en-US" sz="2017" dirty="0"/>
          </a:p>
        </p:txBody>
      </p:sp>
      <p:sp>
        <p:nvSpPr>
          <p:cNvPr id="10" name="Text 7"/>
          <p:cNvSpPr/>
          <p:nvPr/>
        </p:nvSpPr>
        <p:spPr>
          <a:xfrm>
            <a:off x="9285089" y="2563178"/>
            <a:ext cx="2911078" cy="4588907"/>
          </a:xfrm>
          <a:prstGeom prst="rect">
            <a:avLst/>
          </a:prstGeom>
          <a:noFill/>
          <a:ln/>
        </p:spPr>
        <p:txBody>
          <a:bodyPr wrap="square" rtlCol="0" anchor="t"/>
          <a:lstStyle/>
          <a:p>
            <a:pPr marL="0" indent="0">
              <a:lnSpc>
                <a:spcPts val="2582"/>
              </a:lnSpc>
              <a:buNone/>
            </a:pPr>
            <a:r>
              <a:rPr lang="en-US" sz="1614" kern="0" spc="-32" dirty="0">
                <a:solidFill>
                  <a:srgbClr val="E0D6DE"/>
                </a:solidFill>
                <a:latin typeface="Inter" pitchFamily="34" charset="0"/>
                <a:ea typeface="Inter" pitchFamily="34" charset="-122"/>
                <a:cs typeface="Inter" pitchFamily="34" charset="-120"/>
              </a:rPr>
              <a:t>Both Kamala Das and Adrienne Rich use their poetry to navigate the intricate web of familial relationships, revealing the profound impact that parental figures can have on an individual's sense of self and creative expression. Their works serve as a testament to the universal human experience of seeking love, understanding, and acceptance within the confines of family.</a:t>
            </a:r>
            <a:endParaRPr lang="en-US" sz="1614"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63817" y="-68242"/>
            <a:ext cx="14630400" cy="8235791"/>
          </a:xfrm>
          <a:prstGeom prst="rect">
            <a:avLst/>
          </a:prstGeom>
          <a:solidFill>
            <a:srgbClr val="0C0524">
              <a:alpha val="75000"/>
            </a:srgbClr>
          </a:solidFill>
          <a:ln/>
        </p:spPr>
      </p:sp>
      <p:sp>
        <p:nvSpPr>
          <p:cNvPr id="4" name="Text 1"/>
          <p:cNvSpPr/>
          <p:nvPr/>
        </p:nvSpPr>
        <p:spPr>
          <a:xfrm>
            <a:off x="3438049" y="448866"/>
            <a:ext cx="7754183" cy="1020366"/>
          </a:xfrm>
          <a:prstGeom prst="rect">
            <a:avLst/>
          </a:prstGeom>
          <a:noFill/>
          <a:ln/>
        </p:spPr>
        <p:txBody>
          <a:bodyPr wrap="square" rtlCol="0" anchor="t"/>
          <a:lstStyle/>
          <a:p>
            <a:pPr marL="0" indent="0">
              <a:lnSpc>
                <a:spcPts val="4017"/>
              </a:lnSpc>
              <a:buNone/>
            </a:pPr>
            <a:r>
              <a:rPr lang="en-US" sz="3214" b="1" kern="0" spc="-96" dirty="0">
                <a:solidFill>
                  <a:srgbClr val="A680FF"/>
                </a:solidFill>
                <a:latin typeface="p22-mackinac-pro" pitchFamily="34" charset="0"/>
                <a:ea typeface="p22-mackinac-pro" pitchFamily="34" charset="-122"/>
                <a:cs typeface="p22-mackinac-pro" pitchFamily="34" charset="-120"/>
              </a:rPr>
              <a:t>Autobiographical Reflections on Marriage</a:t>
            </a:r>
            <a:endParaRPr lang="en-US" sz="3214" dirty="0"/>
          </a:p>
        </p:txBody>
      </p:sp>
      <p:sp>
        <p:nvSpPr>
          <p:cNvPr id="5" name="Shape 2"/>
          <p:cNvSpPr/>
          <p:nvPr/>
        </p:nvSpPr>
        <p:spPr>
          <a:xfrm>
            <a:off x="3438049" y="1461533"/>
            <a:ext cx="3795474" cy="3044547"/>
          </a:xfrm>
          <a:prstGeom prst="roundRect">
            <a:avLst>
              <a:gd name="adj" fmla="val 2413"/>
            </a:avLst>
          </a:prstGeom>
          <a:noFill/>
          <a:ln w="7620">
            <a:solidFill>
              <a:srgbClr val="47337F"/>
            </a:solidFill>
            <a:prstDash val="solid"/>
          </a:ln>
        </p:spPr>
      </p:sp>
      <p:sp>
        <p:nvSpPr>
          <p:cNvPr id="6" name="Text 3"/>
          <p:cNvSpPr/>
          <p:nvPr/>
        </p:nvSpPr>
        <p:spPr>
          <a:xfrm>
            <a:off x="3608903" y="1966555"/>
            <a:ext cx="2784515" cy="255032"/>
          </a:xfrm>
          <a:prstGeom prst="rect">
            <a:avLst/>
          </a:prstGeom>
          <a:noFill/>
          <a:ln/>
        </p:spPr>
        <p:txBody>
          <a:bodyPr wrap="none" rtlCol="0" anchor="t"/>
          <a:lstStyle/>
          <a:p>
            <a:pPr marL="0" indent="0">
              <a:lnSpc>
                <a:spcPts val="2008"/>
              </a:lnSpc>
              <a:buNone/>
            </a:pPr>
            <a:r>
              <a:rPr lang="en-US" sz="1607" b="1" kern="0" spc="-48" dirty="0">
                <a:solidFill>
                  <a:srgbClr val="E0D6DE"/>
                </a:solidFill>
                <a:latin typeface="p22-mackinac-pro" pitchFamily="34" charset="0"/>
                <a:ea typeface="p22-mackinac-pro" pitchFamily="34" charset="-122"/>
                <a:cs typeface="p22-mackinac-pro" pitchFamily="34" charset="-120"/>
              </a:rPr>
              <a:t>Kamala Das' Marital Struggles</a:t>
            </a:r>
            <a:endParaRPr lang="en-US" sz="1607" dirty="0"/>
          </a:p>
        </p:txBody>
      </p:sp>
      <p:sp>
        <p:nvSpPr>
          <p:cNvPr id="7" name="Text 4"/>
          <p:cNvSpPr/>
          <p:nvPr/>
        </p:nvSpPr>
        <p:spPr>
          <a:xfrm>
            <a:off x="3608903" y="2319457"/>
            <a:ext cx="3453765" cy="2088833"/>
          </a:xfrm>
          <a:prstGeom prst="rect">
            <a:avLst/>
          </a:prstGeom>
          <a:noFill/>
          <a:ln/>
        </p:spPr>
        <p:txBody>
          <a:bodyPr wrap="square" rtlCol="0" anchor="t"/>
          <a:lstStyle/>
          <a:p>
            <a:pPr marL="0" indent="0">
              <a:lnSpc>
                <a:spcPts val="2057"/>
              </a:lnSpc>
              <a:buNone/>
            </a:pPr>
            <a:r>
              <a:rPr lang="en-US" sz="1285" kern="0" spc="-26" dirty="0">
                <a:solidFill>
                  <a:srgbClr val="E0D6DE"/>
                </a:solidFill>
                <a:latin typeface="Inter" pitchFamily="34" charset="0"/>
                <a:ea typeface="Inter" pitchFamily="34" charset="-122"/>
                <a:cs typeface="Inter" pitchFamily="34" charset="-120"/>
              </a:rPr>
              <a:t>Kamala Das' poetry often delves into the painful realities of her own marriage, which she describes as a living hell. Her poems reveal a deep sense of disillusionment and emotional disconnection from her husband, who is unable to see beyond her physical appearance and fulfill her deeper emotional and intellectual needs.</a:t>
            </a:r>
            <a:endParaRPr lang="en-US" sz="1285" dirty="0"/>
          </a:p>
        </p:txBody>
      </p:sp>
      <p:sp>
        <p:nvSpPr>
          <p:cNvPr id="8" name="Shape 5"/>
          <p:cNvSpPr/>
          <p:nvPr/>
        </p:nvSpPr>
        <p:spPr>
          <a:xfrm>
            <a:off x="7379017" y="1461454"/>
            <a:ext cx="3795474" cy="3044547"/>
          </a:xfrm>
          <a:prstGeom prst="roundRect">
            <a:avLst>
              <a:gd name="adj" fmla="val 2413"/>
            </a:avLst>
          </a:prstGeom>
          <a:noFill/>
          <a:ln w="7620">
            <a:solidFill>
              <a:srgbClr val="47337F"/>
            </a:solidFill>
            <a:prstDash val="solid"/>
          </a:ln>
        </p:spPr>
      </p:sp>
      <p:sp>
        <p:nvSpPr>
          <p:cNvPr id="9" name="Text 6"/>
          <p:cNvSpPr/>
          <p:nvPr/>
        </p:nvSpPr>
        <p:spPr>
          <a:xfrm>
            <a:off x="7567612" y="1966555"/>
            <a:ext cx="3253978" cy="255032"/>
          </a:xfrm>
          <a:prstGeom prst="rect">
            <a:avLst/>
          </a:prstGeom>
          <a:noFill/>
          <a:ln/>
        </p:spPr>
        <p:txBody>
          <a:bodyPr wrap="none" rtlCol="0" anchor="t"/>
          <a:lstStyle/>
          <a:p>
            <a:pPr marL="0" indent="0">
              <a:lnSpc>
                <a:spcPts val="2008"/>
              </a:lnSpc>
              <a:buNone/>
            </a:pPr>
            <a:r>
              <a:rPr lang="en-US" sz="1607" b="1" kern="0" spc="-48" dirty="0">
                <a:solidFill>
                  <a:srgbClr val="E0D6DE"/>
                </a:solidFill>
                <a:latin typeface="p22-mackinac-pro" pitchFamily="34" charset="0"/>
                <a:ea typeface="p22-mackinac-pro" pitchFamily="34" charset="-122"/>
                <a:cs typeface="p22-mackinac-pro" pitchFamily="34" charset="-120"/>
              </a:rPr>
              <a:t>Adrienne Rich's Marital Challenges</a:t>
            </a:r>
            <a:endParaRPr lang="en-US" sz="1607" dirty="0"/>
          </a:p>
        </p:txBody>
      </p:sp>
      <p:sp>
        <p:nvSpPr>
          <p:cNvPr id="10" name="Text 7"/>
          <p:cNvSpPr/>
          <p:nvPr/>
        </p:nvSpPr>
        <p:spPr>
          <a:xfrm>
            <a:off x="7567612" y="2319457"/>
            <a:ext cx="3453765" cy="2349937"/>
          </a:xfrm>
          <a:prstGeom prst="rect">
            <a:avLst/>
          </a:prstGeom>
          <a:noFill/>
          <a:ln/>
        </p:spPr>
        <p:txBody>
          <a:bodyPr wrap="square" rtlCol="0" anchor="t"/>
          <a:lstStyle/>
          <a:p>
            <a:pPr marL="0" indent="0">
              <a:lnSpc>
                <a:spcPts val="2057"/>
              </a:lnSpc>
              <a:buNone/>
            </a:pPr>
            <a:r>
              <a:rPr lang="en-US" sz="1100" kern="0" spc="-26" dirty="0">
                <a:solidFill>
                  <a:srgbClr val="E0D6DE"/>
                </a:solidFill>
                <a:latin typeface="Inter" pitchFamily="34" charset="0"/>
                <a:ea typeface="Inter" pitchFamily="34" charset="-122"/>
                <a:cs typeface="Inter" pitchFamily="34" charset="-120"/>
              </a:rPr>
              <a:t>Adrienne Rich's poems also reflect her own struggles within the confines of marriage. She grapples with the tension between her desire for personal fulfillment and the societal expectations placed on women as wives and mothers. Her decision to divorce her first husband is a testament to her unwavering commitment to her own identity and creative aspirations</a:t>
            </a:r>
            <a:r>
              <a:rPr lang="en-US" sz="1285" kern="0" spc="-26" dirty="0">
                <a:solidFill>
                  <a:srgbClr val="E0D6DE"/>
                </a:solidFill>
                <a:latin typeface="Inter" pitchFamily="34" charset="0"/>
                <a:ea typeface="Inter" pitchFamily="34" charset="-122"/>
                <a:cs typeface="Inter" pitchFamily="34" charset="-120"/>
              </a:rPr>
              <a:t>.</a:t>
            </a:r>
            <a:endParaRPr lang="en-US" sz="1285" dirty="0"/>
          </a:p>
        </p:txBody>
      </p:sp>
      <p:sp>
        <p:nvSpPr>
          <p:cNvPr id="11" name="Shape 8"/>
          <p:cNvSpPr/>
          <p:nvPr/>
        </p:nvSpPr>
        <p:spPr>
          <a:xfrm>
            <a:off x="3438049" y="5003483"/>
            <a:ext cx="3795474" cy="2783443"/>
          </a:xfrm>
          <a:prstGeom prst="roundRect">
            <a:avLst>
              <a:gd name="adj" fmla="val 2639"/>
            </a:avLst>
          </a:prstGeom>
          <a:noFill/>
          <a:ln w="7620">
            <a:solidFill>
              <a:srgbClr val="47337F"/>
            </a:solidFill>
            <a:prstDash val="solid"/>
          </a:ln>
        </p:spPr>
      </p:sp>
      <p:sp>
        <p:nvSpPr>
          <p:cNvPr id="12" name="Text 9"/>
          <p:cNvSpPr/>
          <p:nvPr/>
        </p:nvSpPr>
        <p:spPr>
          <a:xfrm>
            <a:off x="3608903" y="5174337"/>
            <a:ext cx="2886075" cy="255032"/>
          </a:xfrm>
          <a:prstGeom prst="rect">
            <a:avLst/>
          </a:prstGeom>
          <a:noFill/>
          <a:ln/>
        </p:spPr>
        <p:txBody>
          <a:bodyPr wrap="none" rtlCol="0" anchor="t"/>
          <a:lstStyle/>
          <a:p>
            <a:pPr marL="0" indent="0">
              <a:lnSpc>
                <a:spcPts val="2008"/>
              </a:lnSpc>
              <a:buNone/>
            </a:pPr>
            <a:r>
              <a:rPr lang="en-US" sz="1607" b="1" kern="0" spc="-48" dirty="0">
                <a:solidFill>
                  <a:srgbClr val="E0D6DE"/>
                </a:solidFill>
                <a:latin typeface="p22-mackinac-pro" pitchFamily="34" charset="0"/>
                <a:ea typeface="p22-mackinac-pro" pitchFamily="34" charset="-122"/>
                <a:cs typeface="p22-mackinac-pro" pitchFamily="34" charset="-120"/>
              </a:rPr>
              <a:t>Seeking Love and Authenticity</a:t>
            </a:r>
            <a:endParaRPr lang="en-US" sz="1607" dirty="0"/>
          </a:p>
        </p:txBody>
      </p:sp>
      <p:sp>
        <p:nvSpPr>
          <p:cNvPr id="13" name="Text 10"/>
          <p:cNvSpPr/>
          <p:nvPr/>
        </p:nvSpPr>
        <p:spPr>
          <a:xfrm>
            <a:off x="3608903" y="5527238"/>
            <a:ext cx="3453765" cy="2088833"/>
          </a:xfrm>
          <a:prstGeom prst="rect">
            <a:avLst/>
          </a:prstGeom>
          <a:noFill/>
          <a:ln/>
        </p:spPr>
        <p:txBody>
          <a:bodyPr wrap="square" rtlCol="0" anchor="t"/>
          <a:lstStyle/>
          <a:p>
            <a:pPr marL="0" indent="0">
              <a:lnSpc>
                <a:spcPts val="2057"/>
              </a:lnSpc>
              <a:buNone/>
            </a:pPr>
            <a:r>
              <a:rPr lang="en-US" sz="1285" kern="0" spc="-26" dirty="0">
                <a:solidFill>
                  <a:srgbClr val="E0D6DE"/>
                </a:solidFill>
                <a:latin typeface="Inter" pitchFamily="34" charset="0"/>
                <a:ea typeface="Inter" pitchFamily="34" charset="-122"/>
                <a:cs typeface="Inter" pitchFamily="34" charset="-120"/>
              </a:rPr>
              <a:t>Both poets use their autobiographical writings to explore the complexities of love, intimacy, and the search for authentic connection. Their poems serve as a powerful critique of the patriarchal structures that often constrain and objectify women, while also offering a deeply personal and emotive exploration of the human experience.</a:t>
            </a:r>
            <a:endParaRPr lang="en-US" sz="1285" dirty="0"/>
          </a:p>
        </p:txBody>
      </p:sp>
      <p:sp>
        <p:nvSpPr>
          <p:cNvPr id="14" name="Shape 11"/>
          <p:cNvSpPr/>
          <p:nvPr/>
        </p:nvSpPr>
        <p:spPr>
          <a:xfrm>
            <a:off x="7396758" y="5003483"/>
            <a:ext cx="3795474" cy="2783443"/>
          </a:xfrm>
          <a:prstGeom prst="roundRect">
            <a:avLst>
              <a:gd name="adj" fmla="val 2639"/>
            </a:avLst>
          </a:prstGeom>
          <a:noFill/>
          <a:ln w="7620">
            <a:solidFill>
              <a:srgbClr val="47337F"/>
            </a:solidFill>
            <a:prstDash val="solid"/>
          </a:ln>
        </p:spPr>
      </p:sp>
      <p:sp>
        <p:nvSpPr>
          <p:cNvPr id="15" name="Text 12"/>
          <p:cNvSpPr/>
          <p:nvPr/>
        </p:nvSpPr>
        <p:spPr>
          <a:xfrm>
            <a:off x="7567612" y="5174337"/>
            <a:ext cx="2040493" cy="255032"/>
          </a:xfrm>
          <a:prstGeom prst="rect">
            <a:avLst/>
          </a:prstGeom>
          <a:noFill/>
          <a:ln/>
        </p:spPr>
        <p:txBody>
          <a:bodyPr wrap="none" rtlCol="0" anchor="t"/>
          <a:lstStyle/>
          <a:p>
            <a:pPr marL="0" indent="0">
              <a:lnSpc>
                <a:spcPts val="2008"/>
              </a:lnSpc>
              <a:buNone/>
            </a:pPr>
            <a:r>
              <a:rPr lang="en-US" sz="1607" b="1" kern="0" spc="-48" dirty="0">
                <a:solidFill>
                  <a:srgbClr val="E0D6DE"/>
                </a:solidFill>
                <a:latin typeface="p22-mackinac-pro" pitchFamily="34" charset="0"/>
                <a:ea typeface="p22-mackinac-pro" pitchFamily="34" charset="-122"/>
                <a:cs typeface="p22-mackinac-pro" pitchFamily="34" charset="-120"/>
              </a:rPr>
              <a:t>Residual Feelings</a:t>
            </a:r>
            <a:endParaRPr lang="en-US" sz="1607" dirty="0"/>
          </a:p>
        </p:txBody>
      </p:sp>
      <p:sp>
        <p:nvSpPr>
          <p:cNvPr id="16" name="Text 13"/>
          <p:cNvSpPr/>
          <p:nvPr/>
        </p:nvSpPr>
        <p:spPr>
          <a:xfrm>
            <a:off x="7567612" y="5527238"/>
            <a:ext cx="3453765" cy="2088833"/>
          </a:xfrm>
          <a:prstGeom prst="rect">
            <a:avLst/>
          </a:prstGeom>
          <a:noFill/>
          <a:ln/>
        </p:spPr>
        <p:txBody>
          <a:bodyPr wrap="square" rtlCol="0" anchor="t"/>
          <a:lstStyle/>
          <a:p>
            <a:pPr marL="0" indent="0">
              <a:lnSpc>
                <a:spcPts val="2057"/>
              </a:lnSpc>
              <a:buNone/>
            </a:pPr>
            <a:r>
              <a:rPr lang="en-US" sz="1100" kern="0" spc="-26" dirty="0">
                <a:solidFill>
                  <a:srgbClr val="E0D6DE"/>
                </a:solidFill>
                <a:latin typeface="Inter" pitchFamily="34" charset="0"/>
                <a:ea typeface="Inter" pitchFamily="34" charset="-122"/>
                <a:cs typeface="Inter" pitchFamily="34" charset="-120"/>
              </a:rPr>
              <a:t>Even after their respective divorces, both Kamala Das and Adrienne Rich grapple with the lingering emotions and memories of their past relationships. Their poems reflect a profound sense of longing, regret, and the desire to reconcile the past with the present, highlighting the enduring impact of personal experiences on the creative process.</a:t>
            </a:r>
            <a:endParaRPr lang="en-US" sz="11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495467"/>
          </a:xfrm>
          <a:prstGeom prst="rect">
            <a:avLst/>
          </a:prstGeom>
          <a:solidFill>
            <a:srgbClr val="0C0524">
              <a:alpha val="75000"/>
            </a:srgbClr>
          </a:solidFill>
          <a:ln/>
        </p:spPr>
      </p:sp>
      <p:pic>
        <p:nvPicPr>
          <p:cNvPr id="4" name="Image 1" descr="preencoded.png"/>
          <p:cNvPicPr>
            <a:picLocks noChangeAspect="1"/>
          </p:cNvPicPr>
          <p:nvPr/>
        </p:nvPicPr>
        <p:blipFill>
          <a:blip r:embed="rId4"/>
          <a:stretch>
            <a:fillRect/>
          </a:stretch>
        </p:blipFill>
        <p:spPr>
          <a:xfrm>
            <a:off x="0" y="0"/>
            <a:ext cx="14630400" cy="1944172"/>
          </a:xfrm>
          <a:prstGeom prst="rect">
            <a:avLst/>
          </a:prstGeom>
        </p:spPr>
      </p:pic>
      <p:sp>
        <p:nvSpPr>
          <p:cNvPr id="5" name="Text 1"/>
          <p:cNvSpPr/>
          <p:nvPr/>
        </p:nvSpPr>
        <p:spPr>
          <a:xfrm>
            <a:off x="3621167" y="2371844"/>
            <a:ext cx="4892635" cy="486013"/>
          </a:xfrm>
          <a:prstGeom prst="rect">
            <a:avLst/>
          </a:prstGeom>
          <a:noFill/>
          <a:ln/>
        </p:spPr>
        <p:txBody>
          <a:bodyPr wrap="none" rtlCol="0" anchor="t"/>
          <a:lstStyle/>
          <a:p>
            <a:pPr marL="0" indent="0">
              <a:lnSpc>
                <a:spcPts val="3827"/>
              </a:lnSpc>
              <a:buNone/>
            </a:pPr>
            <a:r>
              <a:rPr lang="en-US" sz="3062" b="1" kern="0" spc="-92" dirty="0">
                <a:solidFill>
                  <a:srgbClr val="A680FF"/>
                </a:solidFill>
                <a:latin typeface="p22-mackinac-pro" pitchFamily="34" charset="0"/>
                <a:ea typeface="p22-mackinac-pro" pitchFamily="34" charset="-122"/>
                <a:cs typeface="p22-mackinac-pro" pitchFamily="34" charset="-120"/>
              </a:rPr>
              <a:t>Poetic Voices and Identities</a:t>
            </a:r>
            <a:endParaRPr lang="en-US" sz="3062" dirty="0"/>
          </a:p>
        </p:txBody>
      </p:sp>
      <p:sp>
        <p:nvSpPr>
          <p:cNvPr id="6" name="Shape 2"/>
          <p:cNvSpPr/>
          <p:nvPr/>
        </p:nvSpPr>
        <p:spPr>
          <a:xfrm>
            <a:off x="3621167" y="3212544"/>
            <a:ext cx="349925" cy="349925"/>
          </a:xfrm>
          <a:prstGeom prst="roundRect">
            <a:avLst>
              <a:gd name="adj" fmla="val 20002"/>
            </a:avLst>
          </a:prstGeom>
          <a:noFill/>
          <a:ln w="7620">
            <a:solidFill>
              <a:srgbClr val="47337F"/>
            </a:solidFill>
            <a:prstDash val="solid"/>
          </a:ln>
        </p:spPr>
      </p:sp>
      <p:sp>
        <p:nvSpPr>
          <p:cNvPr id="7" name="Text 3"/>
          <p:cNvSpPr/>
          <p:nvPr/>
        </p:nvSpPr>
        <p:spPr>
          <a:xfrm>
            <a:off x="3752255" y="3241596"/>
            <a:ext cx="87749" cy="291703"/>
          </a:xfrm>
          <a:prstGeom prst="rect">
            <a:avLst/>
          </a:prstGeom>
          <a:noFill/>
          <a:ln/>
        </p:spPr>
        <p:txBody>
          <a:bodyPr wrap="none" rtlCol="0" anchor="t"/>
          <a:lstStyle/>
          <a:p>
            <a:pPr marL="0" indent="0" algn="ctr">
              <a:lnSpc>
                <a:spcPts val="2296"/>
              </a:lnSpc>
              <a:buNone/>
            </a:pPr>
            <a:r>
              <a:rPr lang="en-US" sz="1837" b="1" kern="0" spc="-55" dirty="0">
                <a:solidFill>
                  <a:srgbClr val="E0D6DE"/>
                </a:solidFill>
                <a:latin typeface="p22-mackinac-pro" pitchFamily="34" charset="0"/>
                <a:ea typeface="p22-mackinac-pro" pitchFamily="34" charset="-122"/>
                <a:cs typeface="p22-mackinac-pro" pitchFamily="34" charset="-120"/>
              </a:rPr>
              <a:t>1</a:t>
            </a:r>
            <a:endParaRPr lang="en-US" sz="1837" dirty="0"/>
          </a:p>
        </p:txBody>
      </p:sp>
      <p:sp>
        <p:nvSpPr>
          <p:cNvPr id="8" name="Text 4"/>
          <p:cNvSpPr/>
          <p:nvPr/>
        </p:nvSpPr>
        <p:spPr>
          <a:xfrm>
            <a:off x="4126587" y="3266003"/>
            <a:ext cx="1853565" cy="729020"/>
          </a:xfrm>
          <a:prstGeom prst="rect">
            <a:avLst/>
          </a:prstGeom>
          <a:noFill/>
          <a:ln/>
        </p:spPr>
        <p:txBody>
          <a:bodyPr wrap="square" rtlCol="0" anchor="t"/>
          <a:lstStyle/>
          <a:p>
            <a:pPr marL="0" indent="0">
              <a:lnSpc>
                <a:spcPts val="1914"/>
              </a:lnSpc>
              <a:buNone/>
            </a:pPr>
            <a:r>
              <a:rPr lang="en-US" sz="1531" b="1" kern="0" spc="-46" dirty="0">
                <a:solidFill>
                  <a:srgbClr val="E0D6DE"/>
                </a:solidFill>
                <a:latin typeface="p22-mackinac-pro" pitchFamily="34" charset="0"/>
                <a:ea typeface="p22-mackinac-pro" pitchFamily="34" charset="-122"/>
                <a:cs typeface="p22-mackinac-pro" pitchFamily="34" charset="-120"/>
              </a:rPr>
              <a:t>Kamala Das' Uncompromising Voice</a:t>
            </a:r>
            <a:endParaRPr lang="en-US" sz="1531" dirty="0"/>
          </a:p>
        </p:txBody>
      </p:sp>
      <p:sp>
        <p:nvSpPr>
          <p:cNvPr id="9" name="Text 5"/>
          <p:cNvSpPr/>
          <p:nvPr/>
        </p:nvSpPr>
        <p:spPr>
          <a:xfrm>
            <a:off x="4126587" y="4088249"/>
            <a:ext cx="1853565" cy="3979545"/>
          </a:xfrm>
          <a:prstGeom prst="rect">
            <a:avLst/>
          </a:prstGeom>
          <a:noFill/>
          <a:ln/>
        </p:spPr>
        <p:txBody>
          <a:bodyPr wrap="square" rtlCol="0" anchor="t"/>
          <a:lstStyle/>
          <a:p>
            <a:pPr marL="0" indent="0">
              <a:lnSpc>
                <a:spcPts val="1960"/>
              </a:lnSpc>
              <a:buNone/>
            </a:pPr>
            <a:r>
              <a:rPr lang="en-US" sz="1100" kern="0" spc="-24" dirty="0">
                <a:solidFill>
                  <a:srgbClr val="E0D6DE"/>
                </a:solidFill>
                <a:latin typeface="Inter" pitchFamily="34" charset="0"/>
                <a:ea typeface="Inter" pitchFamily="34" charset="-122"/>
                <a:cs typeface="Inter" pitchFamily="34" charset="-120"/>
              </a:rPr>
              <a:t>Kamala Das' poetry is characterized by a raw and uncompromising voice that challenges societal norms and expectations. Her autobiographical writings serve as a powerful testament to the struggles and resilience of women in a patriarchal society, offering a unique perspective on the complexities of identity, desire, and personal fulfillment</a:t>
            </a:r>
            <a:r>
              <a:rPr lang="en-US" sz="1225" kern="0" spc="-24" dirty="0">
                <a:solidFill>
                  <a:srgbClr val="E0D6DE"/>
                </a:solidFill>
                <a:latin typeface="Inter" pitchFamily="34" charset="0"/>
                <a:ea typeface="Inter" pitchFamily="34" charset="-122"/>
                <a:cs typeface="Inter" pitchFamily="34" charset="-120"/>
              </a:rPr>
              <a:t>.</a:t>
            </a:r>
            <a:endParaRPr lang="en-US" sz="1225" dirty="0"/>
          </a:p>
        </p:txBody>
      </p:sp>
      <p:sp>
        <p:nvSpPr>
          <p:cNvPr id="10" name="Shape 6"/>
          <p:cNvSpPr/>
          <p:nvPr/>
        </p:nvSpPr>
        <p:spPr>
          <a:xfrm>
            <a:off x="6135648" y="3212544"/>
            <a:ext cx="349925" cy="349925"/>
          </a:xfrm>
          <a:prstGeom prst="roundRect">
            <a:avLst>
              <a:gd name="adj" fmla="val 20002"/>
            </a:avLst>
          </a:prstGeom>
          <a:noFill/>
          <a:ln w="7620">
            <a:solidFill>
              <a:srgbClr val="47337F"/>
            </a:solidFill>
            <a:prstDash val="solid"/>
          </a:ln>
        </p:spPr>
      </p:sp>
      <p:sp>
        <p:nvSpPr>
          <p:cNvPr id="11" name="Text 7"/>
          <p:cNvSpPr/>
          <p:nvPr/>
        </p:nvSpPr>
        <p:spPr>
          <a:xfrm>
            <a:off x="6246138" y="3241596"/>
            <a:ext cx="128826" cy="291703"/>
          </a:xfrm>
          <a:prstGeom prst="rect">
            <a:avLst/>
          </a:prstGeom>
          <a:noFill/>
          <a:ln/>
        </p:spPr>
        <p:txBody>
          <a:bodyPr wrap="none" rtlCol="0" anchor="t"/>
          <a:lstStyle/>
          <a:p>
            <a:pPr marL="0" indent="0" algn="ctr">
              <a:lnSpc>
                <a:spcPts val="2296"/>
              </a:lnSpc>
              <a:buNone/>
            </a:pPr>
            <a:r>
              <a:rPr lang="en-US" sz="1837" b="1" kern="0" spc="-55" dirty="0">
                <a:solidFill>
                  <a:srgbClr val="E0D6DE"/>
                </a:solidFill>
                <a:latin typeface="p22-mackinac-pro" pitchFamily="34" charset="0"/>
                <a:ea typeface="p22-mackinac-pro" pitchFamily="34" charset="-122"/>
                <a:cs typeface="p22-mackinac-pro" pitchFamily="34" charset="-120"/>
              </a:rPr>
              <a:t>2</a:t>
            </a:r>
            <a:endParaRPr lang="en-US" sz="1837" dirty="0"/>
          </a:p>
        </p:txBody>
      </p:sp>
      <p:sp>
        <p:nvSpPr>
          <p:cNvPr id="12" name="Text 8"/>
          <p:cNvSpPr/>
          <p:nvPr/>
        </p:nvSpPr>
        <p:spPr>
          <a:xfrm>
            <a:off x="6641068" y="3266003"/>
            <a:ext cx="1853565" cy="729020"/>
          </a:xfrm>
          <a:prstGeom prst="rect">
            <a:avLst/>
          </a:prstGeom>
          <a:noFill/>
          <a:ln/>
        </p:spPr>
        <p:txBody>
          <a:bodyPr wrap="square" rtlCol="0" anchor="t"/>
          <a:lstStyle/>
          <a:p>
            <a:pPr marL="0" indent="0">
              <a:lnSpc>
                <a:spcPts val="1914"/>
              </a:lnSpc>
              <a:buNone/>
            </a:pPr>
            <a:r>
              <a:rPr lang="en-US" sz="1531" b="1" kern="0" spc="-46" dirty="0">
                <a:solidFill>
                  <a:srgbClr val="E0D6DE"/>
                </a:solidFill>
                <a:latin typeface="p22-mackinac-pro" pitchFamily="34" charset="0"/>
                <a:ea typeface="p22-mackinac-pro" pitchFamily="34" charset="-122"/>
                <a:cs typeface="p22-mackinac-pro" pitchFamily="34" charset="-120"/>
              </a:rPr>
              <a:t>Adrienne Rich's Feminist Perspective</a:t>
            </a:r>
            <a:endParaRPr lang="en-US" sz="1531" dirty="0"/>
          </a:p>
        </p:txBody>
      </p:sp>
      <p:sp>
        <p:nvSpPr>
          <p:cNvPr id="13" name="Text 9"/>
          <p:cNvSpPr/>
          <p:nvPr/>
        </p:nvSpPr>
        <p:spPr>
          <a:xfrm>
            <a:off x="6641068" y="4088249"/>
            <a:ext cx="1853565" cy="3482102"/>
          </a:xfrm>
          <a:prstGeom prst="rect">
            <a:avLst/>
          </a:prstGeom>
          <a:noFill/>
          <a:ln/>
        </p:spPr>
        <p:txBody>
          <a:bodyPr wrap="square" rtlCol="0" anchor="t"/>
          <a:lstStyle/>
          <a:p>
            <a:pPr marL="0" indent="0">
              <a:lnSpc>
                <a:spcPts val="1960"/>
              </a:lnSpc>
              <a:buNone/>
            </a:pPr>
            <a:r>
              <a:rPr lang="en-US" sz="1225" kern="0" spc="-24" dirty="0">
                <a:solidFill>
                  <a:srgbClr val="E0D6DE"/>
                </a:solidFill>
                <a:latin typeface="Inter" pitchFamily="34" charset="0"/>
                <a:ea typeface="Inter" pitchFamily="34" charset="-122"/>
                <a:cs typeface="Inter" pitchFamily="34" charset="-120"/>
              </a:rPr>
              <a:t>Adrienne Rich's poetry is deeply rooted in her feminist ideology, which informs her exploration of gender, power, and the human experience. Her autobiographical reflections are infused with a strong sense of political and social consciousness, as she grapples with the intersections of personal and collective identity.</a:t>
            </a:r>
            <a:endParaRPr lang="en-US" sz="1225" dirty="0"/>
          </a:p>
        </p:txBody>
      </p:sp>
      <p:sp>
        <p:nvSpPr>
          <p:cNvPr id="14" name="Shape 10"/>
          <p:cNvSpPr/>
          <p:nvPr/>
        </p:nvSpPr>
        <p:spPr>
          <a:xfrm>
            <a:off x="8650129" y="3212544"/>
            <a:ext cx="349925" cy="349925"/>
          </a:xfrm>
          <a:prstGeom prst="roundRect">
            <a:avLst>
              <a:gd name="adj" fmla="val 20002"/>
            </a:avLst>
          </a:prstGeom>
          <a:noFill/>
          <a:ln w="7620">
            <a:solidFill>
              <a:srgbClr val="47337F"/>
            </a:solidFill>
            <a:prstDash val="solid"/>
          </a:ln>
        </p:spPr>
      </p:sp>
      <p:sp>
        <p:nvSpPr>
          <p:cNvPr id="15" name="Text 11"/>
          <p:cNvSpPr/>
          <p:nvPr/>
        </p:nvSpPr>
        <p:spPr>
          <a:xfrm>
            <a:off x="8758714" y="3241596"/>
            <a:ext cx="132755" cy="291703"/>
          </a:xfrm>
          <a:prstGeom prst="rect">
            <a:avLst/>
          </a:prstGeom>
          <a:noFill/>
          <a:ln/>
        </p:spPr>
        <p:txBody>
          <a:bodyPr wrap="none" rtlCol="0" anchor="t"/>
          <a:lstStyle/>
          <a:p>
            <a:pPr marL="0" indent="0" algn="ctr">
              <a:lnSpc>
                <a:spcPts val="2296"/>
              </a:lnSpc>
              <a:buNone/>
            </a:pPr>
            <a:r>
              <a:rPr lang="en-US" sz="1837" b="1" kern="0" spc="-55" dirty="0">
                <a:solidFill>
                  <a:srgbClr val="E0D6DE"/>
                </a:solidFill>
                <a:latin typeface="p22-mackinac-pro" pitchFamily="34" charset="0"/>
                <a:ea typeface="p22-mackinac-pro" pitchFamily="34" charset="-122"/>
                <a:cs typeface="p22-mackinac-pro" pitchFamily="34" charset="-120"/>
              </a:rPr>
              <a:t>3</a:t>
            </a:r>
            <a:endParaRPr lang="en-US" sz="1837" dirty="0"/>
          </a:p>
        </p:txBody>
      </p:sp>
      <p:sp>
        <p:nvSpPr>
          <p:cNvPr id="16" name="Text 12"/>
          <p:cNvSpPr/>
          <p:nvPr/>
        </p:nvSpPr>
        <p:spPr>
          <a:xfrm>
            <a:off x="9155549" y="3266003"/>
            <a:ext cx="1853565" cy="243007"/>
          </a:xfrm>
          <a:prstGeom prst="rect">
            <a:avLst/>
          </a:prstGeom>
          <a:noFill/>
          <a:ln/>
        </p:spPr>
        <p:txBody>
          <a:bodyPr wrap="none" rtlCol="0" anchor="t"/>
          <a:lstStyle/>
          <a:p>
            <a:pPr marL="0" indent="0">
              <a:lnSpc>
                <a:spcPts val="1914"/>
              </a:lnSpc>
              <a:buNone/>
            </a:pPr>
            <a:r>
              <a:rPr lang="en-US" sz="1531" b="1" kern="0" spc="-46" dirty="0">
                <a:solidFill>
                  <a:srgbClr val="E0D6DE"/>
                </a:solidFill>
                <a:latin typeface="p22-mackinac-pro" pitchFamily="34" charset="0"/>
                <a:ea typeface="p22-mackinac-pro" pitchFamily="34" charset="-122"/>
                <a:cs typeface="p22-mackinac-pro" pitchFamily="34" charset="-120"/>
              </a:rPr>
              <a:t>Poetic Authenticity</a:t>
            </a:r>
            <a:endParaRPr lang="en-US" sz="1531" dirty="0"/>
          </a:p>
        </p:txBody>
      </p:sp>
      <p:sp>
        <p:nvSpPr>
          <p:cNvPr id="17" name="Text 13"/>
          <p:cNvSpPr/>
          <p:nvPr/>
        </p:nvSpPr>
        <p:spPr>
          <a:xfrm>
            <a:off x="9155549" y="3602236"/>
            <a:ext cx="1853565" cy="3730823"/>
          </a:xfrm>
          <a:prstGeom prst="rect">
            <a:avLst/>
          </a:prstGeom>
          <a:noFill/>
          <a:ln/>
        </p:spPr>
        <p:txBody>
          <a:bodyPr wrap="square" rtlCol="0" anchor="t"/>
          <a:lstStyle/>
          <a:p>
            <a:pPr marL="0" indent="0">
              <a:lnSpc>
                <a:spcPts val="1960"/>
              </a:lnSpc>
              <a:buNone/>
            </a:pPr>
            <a:r>
              <a:rPr lang="en-US" sz="1225" kern="0" spc="-24" dirty="0">
                <a:solidFill>
                  <a:srgbClr val="E0D6DE"/>
                </a:solidFill>
                <a:latin typeface="Inter" pitchFamily="34" charset="0"/>
                <a:ea typeface="Inter" pitchFamily="34" charset="-122"/>
                <a:cs typeface="Inter" pitchFamily="34" charset="-120"/>
              </a:rPr>
              <a:t>Both Kamala Das and Adrienne Rich use their autobiographical writings to assert their poetic authenticity, drawing on their lived experiences to create works that resonate with readers on a profound level. Their poems serve as a testament to the power of personal expression and the transformative potential of the written word.</a:t>
            </a:r>
            <a:endParaRPr lang="en-US" sz="1225"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C0524">
              <a:alpha val="75000"/>
            </a:srgbClr>
          </a:solidFill>
          <a:ln/>
        </p:spPr>
      </p:sp>
      <p:pic>
        <p:nvPicPr>
          <p:cNvPr id="4" name="Image 1" descr="preencoded.png"/>
          <p:cNvPicPr>
            <a:picLocks noChangeAspect="1"/>
          </p:cNvPicPr>
          <p:nvPr/>
        </p:nvPicPr>
        <p:blipFill>
          <a:blip r:embed="rId4"/>
          <a:stretch>
            <a:fillRect/>
          </a:stretch>
        </p:blipFill>
        <p:spPr>
          <a:xfrm>
            <a:off x="10972800" y="0"/>
            <a:ext cx="3657600" cy="8229600"/>
          </a:xfrm>
          <a:prstGeom prst="rect">
            <a:avLst/>
          </a:prstGeom>
        </p:spPr>
      </p:pic>
      <p:sp>
        <p:nvSpPr>
          <p:cNvPr id="5" name="Text 1"/>
          <p:cNvSpPr/>
          <p:nvPr/>
        </p:nvSpPr>
        <p:spPr>
          <a:xfrm>
            <a:off x="1292542" y="627221"/>
            <a:ext cx="6703457" cy="551855"/>
          </a:xfrm>
          <a:prstGeom prst="rect">
            <a:avLst/>
          </a:prstGeom>
          <a:noFill/>
          <a:ln/>
        </p:spPr>
        <p:txBody>
          <a:bodyPr wrap="none" rtlCol="0" anchor="t"/>
          <a:lstStyle/>
          <a:p>
            <a:pPr marL="0" indent="0">
              <a:lnSpc>
                <a:spcPts val="4345"/>
              </a:lnSpc>
              <a:buNone/>
            </a:pPr>
            <a:r>
              <a:rPr lang="en-US" sz="3476" b="1" kern="0" spc="-104" dirty="0">
                <a:solidFill>
                  <a:srgbClr val="A680FF"/>
                </a:solidFill>
                <a:latin typeface="p22-mackinac-pro" pitchFamily="34" charset="0"/>
                <a:ea typeface="p22-mackinac-pro" pitchFamily="34" charset="-122"/>
                <a:cs typeface="p22-mackinac-pro" pitchFamily="34" charset="-120"/>
              </a:rPr>
              <a:t>Navigating Societal Expectations</a:t>
            </a:r>
            <a:endParaRPr lang="en-US" sz="3476" dirty="0"/>
          </a:p>
        </p:txBody>
      </p:sp>
      <p:pic>
        <p:nvPicPr>
          <p:cNvPr id="6" name="Image 2" descr="preencoded.png"/>
          <p:cNvPicPr>
            <a:picLocks noChangeAspect="1"/>
          </p:cNvPicPr>
          <p:nvPr/>
        </p:nvPicPr>
        <p:blipFill>
          <a:blip r:embed="rId5"/>
          <a:stretch>
            <a:fillRect/>
          </a:stretch>
        </p:blipFill>
        <p:spPr>
          <a:xfrm>
            <a:off x="1292542" y="1443871"/>
            <a:ext cx="882848" cy="2146935"/>
          </a:xfrm>
          <a:prstGeom prst="rect">
            <a:avLst/>
          </a:prstGeom>
        </p:spPr>
      </p:pic>
      <p:sp>
        <p:nvSpPr>
          <p:cNvPr id="7" name="Text 2"/>
          <p:cNvSpPr/>
          <p:nvPr/>
        </p:nvSpPr>
        <p:spPr>
          <a:xfrm>
            <a:off x="2440186" y="1620441"/>
            <a:ext cx="3330416" cy="275868"/>
          </a:xfrm>
          <a:prstGeom prst="rect">
            <a:avLst/>
          </a:prstGeom>
          <a:noFill/>
          <a:ln/>
        </p:spPr>
        <p:txBody>
          <a:bodyPr wrap="none" rtlCol="0" anchor="t"/>
          <a:lstStyle/>
          <a:p>
            <a:pPr marL="0" indent="0" algn="l">
              <a:lnSpc>
                <a:spcPts val="2173"/>
              </a:lnSpc>
              <a:buNone/>
            </a:pPr>
            <a:r>
              <a:rPr lang="en-US" sz="1738" b="1" kern="0" spc="-52" dirty="0">
                <a:solidFill>
                  <a:srgbClr val="E0D6DE"/>
                </a:solidFill>
                <a:latin typeface="p22-mackinac-pro" pitchFamily="34" charset="0"/>
                <a:ea typeface="p22-mackinac-pro" pitchFamily="34" charset="-122"/>
                <a:cs typeface="p22-mackinac-pro" pitchFamily="34" charset="-120"/>
              </a:rPr>
              <a:t>Kamala Das' Societal Constraints</a:t>
            </a:r>
            <a:endParaRPr lang="en-US" sz="1738" dirty="0"/>
          </a:p>
        </p:txBody>
      </p:sp>
      <p:sp>
        <p:nvSpPr>
          <p:cNvPr id="8" name="Text 3"/>
          <p:cNvSpPr/>
          <p:nvPr/>
        </p:nvSpPr>
        <p:spPr>
          <a:xfrm>
            <a:off x="2440186" y="2002155"/>
            <a:ext cx="7239953" cy="1412081"/>
          </a:xfrm>
          <a:prstGeom prst="rect">
            <a:avLst/>
          </a:prstGeom>
          <a:noFill/>
          <a:ln/>
        </p:spPr>
        <p:txBody>
          <a:bodyPr wrap="square" rtlCol="0" anchor="t"/>
          <a:lstStyle/>
          <a:p>
            <a:pPr marL="0" indent="0" algn="l">
              <a:lnSpc>
                <a:spcPts val="2225"/>
              </a:lnSpc>
              <a:buNone/>
            </a:pPr>
            <a:r>
              <a:rPr lang="en-US" sz="1390" kern="0" spc="-28" dirty="0">
                <a:solidFill>
                  <a:srgbClr val="E0D6DE"/>
                </a:solidFill>
                <a:latin typeface="Inter" pitchFamily="34" charset="0"/>
                <a:ea typeface="Inter" pitchFamily="34" charset="-122"/>
                <a:cs typeface="Inter" pitchFamily="34" charset="-120"/>
              </a:rPr>
              <a:t>Kamala Das' poetry reflects the societal constraints and oppression faced by women in India, where traditional customs and patriarchal structures often limit their personal and creative freedoms. Her autobiographical writings serve as a powerful critique of these systemic issues, offering a glimpse into the lived experiences of women in a deeply stratified society.</a:t>
            </a:r>
            <a:endParaRPr lang="en-US" sz="1390" dirty="0"/>
          </a:p>
        </p:txBody>
      </p:sp>
      <p:pic>
        <p:nvPicPr>
          <p:cNvPr id="9" name="Image 3" descr="preencoded.png"/>
          <p:cNvPicPr>
            <a:picLocks noChangeAspect="1"/>
          </p:cNvPicPr>
          <p:nvPr/>
        </p:nvPicPr>
        <p:blipFill>
          <a:blip r:embed="rId6"/>
          <a:stretch>
            <a:fillRect/>
          </a:stretch>
        </p:blipFill>
        <p:spPr>
          <a:xfrm>
            <a:off x="1292542" y="3590806"/>
            <a:ext cx="882848" cy="1864519"/>
          </a:xfrm>
          <a:prstGeom prst="rect">
            <a:avLst/>
          </a:prstGeom>
        </p:spPr>
      </p:pic>
      <p:sp>
        <p:nvSpPr>
          <p:cNvPr id="10" name="Text 4"/>
          <p:cNvSpPr/>
          <p:nvPr/>
        </p:nvSpPr>
        <p:spPr>
          <a:xfrm>
            <a:off x="2440186" y="3767376"/>
            <a:ext cx="3738205" cy="275868"/>
          </a:xfrm>
          <a:prstGeom prst="rect">
            <a:avLst/>
          </a:prstGeom>
          <a:noFill/>
          <a:ln/>
        </p:spPr>
        <p:txBody>
          <a:bodyPr wrap="none" rtlCol="0" anchor="t"/>
          <a:lstStyle/>
          <a:p>
            <a:pPr marL="0" indent="0" algn="l">
              <a:lnSpc>
                <a:spcPts val="2173"/>
              </a:lnSpc>
              <a:buNone/>
            </a:pPr>
            <a:r>
              <a:rPr lang="en-US" sz="1738" b="1" kern="0" spc="-52" dirty="0">
                <a:solidFill>
                  <a:srgbClr val="E0D6DE"/>
                </a:solidFill>
                <a:latin typeface="p22-mackinac-pro" pitchFamily="34" charset="0"/>
                <a:ea typeface="p22-mackinac-pro" pitchFamily="34" charset="-122"/>
                <a:cs typeface="p22-mackinac-pro" pitchFamily="34" charset="-120"/>
              </a:rPr>
              <a:t>Adrienne Rich's Feminist Awakening</a:t>
            </a:r>
            <a:endParaRPr lang="en-US" sz="1738" dirty="0"/>
          </a:p>
        </p:txBody>
      </p:sp>
      <p:sp>
        <p:nvSpPr>
          <p:cNvPr id="11" name="Text 5"/>
          <p:cNvSpPr/>
          <p:nvPr/>
        </p:nvSpPr>
        <p:spPr>
          <a:xfrm>
            <a:off x="2440186" y="4149090"/>
            <a:ext cx="7239953" cy="1129665"/>
          </a:xfrm>
          <a:prstGeom prst="rect">
            <a:avLst/>
          </a:prstGeom>
          <a:noFill/>
          <a:ln/>
        </p:spPr>
        <p:txBody>
          <a:bodyPr wrap="square" rtlCol="0" anchor="t"/>
          <a:lstStyle/>
          <a:p>
            <a:pPr marL="0" indent="0" algn="l">
              <a:lnSpc>
                <a:spcPts val="2225"/>
              </a:lnSpc>
              <a:buNone/>
            </a:pPr>
            <a:r>
              <a:rPr lang="en-US" sz="1390" kern="0" spc="-28" dirty="0">
                <a:solidFill>
                  <a:srgbClr val="E0D6DE"/>
                </a:solidFill>
                <a:latin typeface="Inter" pitchFamily="34" charset="0"/>
                <a:ea typeface="Inter" pitchFamily="34" charset="-122"/>
                <a:cs typeface="Inter" pitchFamily="34" charset="-120"/>
              </a:rPr>
              <a:t>Adrienne Rich's poetry, on the other hand, grapples with the societal expectations and gender roles imposed on women in American society. Her autobiographical reflections chart her own feminist awakening, as she navigates the tensions between her domestic responsibilities and her desire for intellectual and creative fulfillment.</a:t>
            </a:r>
            <a:endParaRPr lang="en-US" sz="1390" dirty="0"/>
          </a:p>
        </p:txBody>
      </p:sp>
      <p:pic>
        <p:nvPicPr>
          <p:cNvPr id="12" name="Image 4" descr="preencoded.png"/>
          <p:cNvPicPr>
            <a:picLocks noChangeAspect="1"/>
          </p:cNvPicPr>
          <p:nvPr/>
        </p:nvPicPr>
        <p:blipFill>
          <a:blip r:embed="rId7"/>
          <a:stretch>
            <a:fillRect/>
          </a:stretch>
        </p:blipFill>
        <p:spPr>
          <a:xfrm>
            <a:off x="1292542" y="5455325"/>
            <a:ext cx="882848" cy="2146935"/>
          </a:xfrm>
          <a:prstGeom prst="rect">
            <a:avLst/>
          </a:prstGeom>
        </p:spPr>
      </p:pic>
      <p:sp>
        <p:nvSpPr>
          <p:cNvPr id="13" name="Text 6"/>
          <p:cNvSpPr/>
          <p:nvPr/>
        </p:nvSpPr>
        <p:spPr>
          <a:xfrm>
            <a:off x="2440186" y="5631894"/>
            <a:ext cx="2583656" cy="275868"/>
          </a:xfrm>
          <a:prstGeom prst="rect">
            <a:avLst/>
          </a:prstGeom>
          <a:noFill/>
          <a:ln/>
        </p:spPr>
        <p:txBody>
          <a:bodyPr wrap="none" rtlCol="0" anchor="t"/>
          <a:lstStyle/>
          <a:p>
            <a:pPr marL="0" indent="0" algn="l">
              <a:lnSpc>
                <a:spcPts val="2173"/>
              </a:lnSpc>
              <a:buNone/>
            </a:pPr>
            <a:r>
              <a:rPr lang="en-US" sz="1738" b="1" kern="0" spc="-52" dirty="0">
                <a:solidFill>
                  <a:srgbClr val="E0D6DE"/>
                </a:solidFill>
                <a:latin typeface="p22-mackinac-pro" pitchFamily="34" charset="0"/>
                <a:ea typeface="p22-mackinac-pro" pitchFamily="34" charset="-122"/>
                <a:cs typeface="p22-mackinac-pro" pitchFamily="34" charset="-120"/>
              </a:rPr>
              <a:t>Transcending Boundaries</a:t>
            </a:r>
            <a:endParaRPr lang="en-US" sz="1738" dirty="0"/>
          </a:p>
        </p:txBody>
      </p:sp>
      <p:sp>
        <p:nvSpPr>
          <p:cNvPr id="14" name="Text 7"/>
          <p:cNvSpPr/>
          <p:nvPr/>
        </p:nvSpPr>
        <p:spPr>
          <a:xfrm>
            <a:off x="2440186" y="6013609"/>
            <a:ext cx="7239953" cy="1412081"/>
          </a:xfrm>
          <a:prstGeom prst="rect">
            <a:avLst/>
          </a:prstGeom>
          <a:noFill/>
          <a:ln/>
        </p:spPr>
        <p:txBody>
          <a:bodyPr wrap="square" rtlCol="0" anchor="t"/>
          <a:lstStyle/>
          <a:p>
            <a:pPr marL="0" indent="0" algn="l">
              <a:lnSpc>
                <a:spcPts val="2225"/>
              </a:lnSpc>
              <a:buNone/>
            </a:pPr>
            <a:r>
              <a:rPr lang="en-US" sz="1390" kern="0" spc="-28" dirty="0">
                <a:solidFill>
                  <a:srgbClr val="E0D6DE"/>
                </a:solidFill>
                <a:latin typeface="Inter" pitchFamily="34" charset="0"/>
                <a:ea typeface="Inter" pitchFamily="34" charset="-122"/>
                <a:cs typeface="Inter" pitchFamily="34" charset="-120"/>
              </a:rPr>
              <a:t>Despite the vastly different social and cultural contexts, both Kamala Das and Adrienne Rich use their autobiographical writings to transcend the boundaries imposed by societal norms and expectations. Their poems serve as a powerful testament to the universal human experience of seeking self-expression, personal growth, and the pursuit of authentic identity.</a:t>
            </a:r>
            <a:endParaRPr lang="en-US" sz="139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C0524">
              <a:alpha val="75000"/>
            </a:srgbClr>
          </a:solidFill>
          <a:ln/>
        </p:spPr>
      </p:sp>
      <p:sp>
        <p:nvSpPr>
          <p:cNvPr id="4" name="Text 1"/>
          <p:cNvSpPr/>
          <p:nvPr/>
        </p:nvSpPr>
        <p:spPr>
          <a:xfrm>
            <a:off x="2037993" y="843677"/>
            <a:ext cx="6855023" cy="694373"/>
          </a:xfrm>
          <a:prstGeom prst="rect">
            <a:avLst/>
          </a:prstGeom>
          <a:noFill/>
          <a:ln/>
        </p:spPr>
        <p:txBody>
          <a:bodyPr wrap="none" rtlCol="0" anchor="t"/>
          <a:lstStyle/>
          <a:p>
            <a:pPr marL="0" indent="0">
              <a:lnSpc>
                <a:spcPts val="5468"/>
              </a:lnSpc>
              <a:buNone/>
            </a:pPr>
            <a:r>
              <a:rPr lang="en-US" sz="4374" b="1" kern="0" spc="-131" dirty="0">
                <a:solidFill>
                  <a:srgbClr val="A680FF"/>
                </a:solidFill>
                <a:latin typeface="p22-mackinac-pro" pitchFamily="34" charset="0"/>
                <a:ea typeface="p22-mackinac-pro" pitchFamily="34" charset="-122"/>
                <a:cs typeface="p22-mackinac-pro" pitchFamily="34" charset="-120"/>
              </a:rPr>
              <a:t>Poetic Craft and Technique</a:t>
            </a:r>
            <a:endParaRPr lang="en-US" sz="4374" dirty="0"/>
          </a:p>
        </p:txBody>
      </p:sp>
      <p:pic>
        <p:nvPicPr>
          <p:cNvPr id="5" name="Image 1" descr="preencoded.png"/>
          <p:cNvPicPr>
            <a:picLocks noChangeAspect="1"/>
          </p:cNvPicPr>
          <p:nvPr/>
        </p:nvPicPr>
        <p:blipFill>
          <a:blip r:embed="rId4"/>
          <a:stretch>
            <a:fillRect/>
          </a:stretch>
        </p:blipFill>
        <p:spPr>
          <a:xfrm>
            <a:off x="2037993" y="1982391"/>
            <a:ext cx="444341" cy="444341"/>
          </a:xfrm>
          <a:prstGeom prst="rect">
            <a:avLst/>
          </a:prstGeom>
        </p:spPr>
      </p:pic>
      <p:sp>
        <p:nvSpPr>
          <p:cNvPr id="6" name="Text 2"/>
          <p:cNvSpPr/>
          <p:nvPr/>
        </p:nvSpPr>
        <p:spPr>
          <a:xfrm>
            <a:off x="2037993" y="2648903"/>
            <a:ext cx="2388632" cy="694373"/>
          </a:xfrm>
          <a:prstGeom prst="rect">
            <a:avLst/>
          </a:prstGeom>
          <a:noFill/>
          <a:ln/>
        </p:spPr>
        <p:txBody>
          <a:bodyPr wrap="square" rtlCol="0" anchor="t"/>
          <a:lstStyle/>
          <a:p>
            <a:pPr marL="0" indent="0" algn="l">
              <a:lnSpc>
                <a:spcPts val="2734"/>
              </a:lnSpc>
              <a:buNone/>
            </a:pPr>
            <a:r>
              <a:rPr lang="en-US" sz="2187" b="1" kern="0" spc="-66" dirty="0">
                <a:solidFill>
                  <a:srgbClr val="E0D6DE"/>
                </a:solidFill>
                <a:latin typeface="p22-mackinac-pro" pitchFamily="34" charset="0"/>
                <a:ea typeface="p22-mackinac-pro" pitchFamily="34" charset="-122"/>
                <a:cs typeface="p22-mackinac-pro" pitchFamily="34" charset="-120"/>
              </a:rPr>
              <a:t>Autobiographical Reflections</a:t>
            </a:r>
            <a:endParaRPr lang="en-US" sz="2187" dirty="0"/>
          </a:p>
        </p:txBody>
      </p:sp>
      <p:sp>
        <p:nvSpPr>
          <p:cNvPr id="7" name="Text 3"/>
          <p:cNvSpPr/>
          <p:nvPr/>
        </p:nvSpPr>
        <p:spPr>
          <a:xfrm>
            <a:off x="2037993" y="3476506"/>
            <a:ext cx="2388632" cy="3909417"/>
          </a:xfrm>
          <a:prstGeom prst="rect">
            <a:avLst/>
          </a:prstGeom>
          <a:noFill/>
          <a:ln/>
        </p:spPr>
        <p:txBody>
          <a:bodyPr wrap="square" rtlCol="0" anchor="t"/>
          <a:lstStyle/>
          <a:p>
            <a:pPr marL="0" indent="0" algn="l">
              <a:lnSpc>
                <a:spcPts val="2799"/>
              </a:lnSpc>
              <a:buNone/>
            </a:pPr>
            <a:r>
              <a:rPr lang="en-US" sz="1750" kern="0" spc="-35" dirty="0">
                <a:solidFill>
                  <a:srgbClr val="E0D6DE"/>
                </a:solidFill>
                <a:latin typeface="Inter" pitchFamily="34" charset="0"/>
                <a:ea typeface="Inter" pitchFamily="34" charset="-122"/>
                <a:cs typeface="Inter" pitchFamily="34" charset="-120"/>
              </a:rPr>
              <a:t>The autobiographical elements in the poetry of Kamala Das and Adrienne Rich are not merely a recounting of personal experiences, but rather a deliberate and skillful use of poetic craft to explore the complexities of the human condition.</a:t>
            </a:r>
            <a:endParaRPr lang="en-US" sz="1750" dirty="0"/>
          </a:p>
        </p:txBody>
      </p:sp>
      <p:pic>
        <p:nvPicPr>
          <p:cNvPr id="8" name="Image 2" descr="preencoded.png"/>
          <p:cNvPicPr>
            <a:picLocks noChangeAspect="1"/>
          </p:cNvPicPr>
          <p:nvPr/>
        </p:nvPicPr>
        <p:blipFill>
          <a:blip r:embed="rId5"/>
          <a:stretch>
            <a:fillRect/>
          </a:stretch>
        </p:blipFill>
        <p:spPr>
          <a:xfrm>
            <a:off x="4759881" y="1982391"/>
            <a:ext cx="444341" cy="444341"/>
          </a:xfrm>
          <a:prstGeom prst="rect">
            <a:avLst/>
          </a:prstGeom>
        </p:spPr>
      </p:pic>
      <p:sp>
        <p:nvSpPr>
          <p:cNvPr id="9" name="Text 4"/>
          <p:cNvSpPr/>
          <p:nvPr/>
        </p:nvSpPr>
        <p:spPr>
          <a:xfrm>
            <a:off x="4759881" y="2648903"/>
            <a:ext cx="2388632" cy="694373"/>
          </a:xfrm>
          <a:prstGeom prst="rect">
            <a:avLst/>
          </a:prstGeom>
          <a:noFill/>
          <a:ln/>
        </p:spPr>
        <p:txBody>
          <a:bodyPr wrap="square" rtlCol="0" anchor="t"/>
          <a:lstStyle/>
          <a:p>
            <a:pPr marL="0" indent="0" algn="l">
              <a:lnSpc>
                <a:spcPts val="2734"/>
              </a:lnSpc>
              <a:buNone/>
            </a:pPr>
            <a:r>
              <a:rPr lang="en-US" sz="2187" b="1" kern="0" spc="-66" dirty="0">
                <a:solidFill>
                  <a:srgbClr val="E0D6DE"/>
                </a:solidFill>
                <a:latin typeface="p22-mackinac-pro" pitchFamily="34" charset="0"/>
                <a:ea typeface="p22-mackinac-pro" pitchFamily="34" charset="-122"/>
                <a:cs typeface="p22-mackinac-pro" pitchFamily="34" charset="-120"/>
              </a:rPr>
              <a:t>Nonlinear Narratives</a:t>
            </a:r>
            <a:endParaRPr lang="en-US" sz="2187" dirty="0"/>
          </a:p>
        </p:txBody>
      </p:sp>
      <p:sp>
        <p:nvSpPr>
          <p:cNvPr id="10" name="Text 5"/>
          <p:cNvSpPr/>
          <p:nvPr/>
        </p:nvSpPr>
        <p:spPr>
          <a:xfrm>
            <a:off x="4759881" y="3476506"/>
            <a:ext cx="2388632" cy="3198614"/>
          </a:xfrm>
          <a:prstGeom prst="rect">
            <a:avLst/>
          </a:prstGeom>
          <a:noFill/>
          <a:ln/>
        </p:spPr>
        <p:txBody>
          <a:bodyPr wrap="square" rtlCol="0" anchor="t"/>
          <a:lstStyle/>
          <a:p>
            <a:pPr marL="0" indent="0" algn="l">
              <a:lnSpc>
                <a:spcPts val="2799"/>
              </a:lnSpc>
              <a:buNone/>
            </a:pPr>
            <a:r>
              <a:rPr lang="en-US" sz="1750" kern="0" spc="-35" dirty="0">
                <a:solidFill>
                  <a:srgbClr val="E0D6DE"/>
                </a:solidFill>
                <a:latin typeface="Inter" pitchFamily="34" charset="0"/>
                <a:ea typeface="Inter" pitchFamily="34" charset="-122"/>
                <a:cs typeface="Inter" pitchFamily="34" charset="-120"/>
              </a:rPr>
              <a:t>Their poems often eschew a linear chronological structure, instead weaving together fragments of memory, emotion, and personal history to create a rich tapestry of meaning and insight.</a:t>
            </a:r>
            <a:endParaRPr lang="en-US" sz="1750" dirty="0"/>
          </a:p>
        </p:txBody>
      </p:sp>
      <p:pic>
        <p:nvPicPr>
          <p:cNvPr id="11" name="Image 3" descr="preencoded.png"/>
          <p:cNvPicPr>
            <a:picLocks noChangeAspect="1"/>
          </p:cNvPicPr>
          <p:nvPr/>
        </p:nvPicPr>
        <p:blipFill>
          <a:blip r:embed="rId6"/>
          <a:stretch>
            <a:fillRect/>
          </a:stretch>
        </p:blipFill>
        <p:spPr>
          <a:xfrm>
            <a:off x="7481768" y="1982391"/>
            <a:ext cx="444341" cy="444341"/>
          </a:xfrm>
          <a:prstGeom prst="rect">
            <a:avLst/>
          </a:prstGeom>
        </p:spPr>
      </p:pic>
      <p:sp>
        <p:nvSpPr>
          <p:cNvPr id="12" name="Text 6"/>
          <p:cNvSpPr/>
          <p:nvPr/>
        </p:nvSpPr>
        <p:spPr>
          <a:xfrm>
            <a:off x="7481768" y="2648903"/>
            <a:ext cx="2388632" cy="347186"/>
          </a:xfrm>
          <a:prstGeom prst="rect">
            <a:avLst/>
          </a:prstGeom>
          <a:noFill/>
          <a:ln/>
        </p:spPr>
        <p:txBody>
          <a:bodyPr wrap="none" rtlCol="0" anchor="t"/>
          <a:lstStyle/>
          <a:p>
            <a:pPr marL="0" indent="0" algn="l">
              <a:lnSpc>
                <a:spcPts val="2734"/>
              </a:lnSpc>
              <a:buNone/>
            </a:pPr>
            <a:r>
              <a:rPr lang="en-US" sz="2187" b="1" kern="0" spc="-66" dirty="0">
                <a:solidFill>
                  <a:srgbClr val="E0D6DE"/>
                </a:solidFill>
                <a:latin typeface="p22-mackinac-pro" pitchFamily="34" charset="0"/>
                <a:ea typeface="p22-mackinac-pro" pitchFamily="34" charset="-122"/>
                <a:cs typeface="p22-mackinac-pro" pitchFamily="34" charset="-120"/>
              </a:rPr>
              <a:t>Vivid Imagery</a:t>
            </a:r>
            <a:endParaRPr lang="en-US" sz="2187" dirty="0"/>
          </a:p>
        </p:txBody>
      </p:sp>
      <p:sp>
        <p:nvSpPr>
          <p:cNvPr id="13" name="Text 7"/>
          <p:cNvSpPr/>
          <p:nvPr/>
        </p:nvSpPr>
        <p:spPr>
          <a:xfrm>
            <a:off x="7481768" y="3129320"/>
            <a:ext cx="2388632" cy="3554016"/>
          </a:xfrm>
          <a:prstGeom prst="rect">
            <a:avLst/>
          </a:prstGeom>
          <a:noFill/>
          <a:ln/>
        </p:spPr>
        <p:txBody>
          <a:bodyPr wrap="square" rtlCol="0" anchor="t"/>
          <a:lstStyle/>
          <a:p>
            <a:pPr marL="0" indent="0" algn="l">
              <a:lnSpc>
                <a:spcPts val="2799"/>
              </a:lnSpc>
              <a:buNone/>
            </a:pPr>
            <a:r>
              <a:rPr lang="en-US" sz="1750" kern="0" spc="-35" dirty="0">
                <a:solidFill>
                  <a:srgbClr val="E0D6DE"/>
                </a:solidFill>
                <a:latin typeface="Inter" pitchFamily="34" charset="0"/>
                <a:ea typeface="Inter" pitchFamily="34" charset="-122"/>
                <a:cs typeface="Inter" pitchFamily="34" charset="-120"/>
              </a:rPr>
              <a:t>Both poets employ vivid and evocative imagery to convey the sensory and emotional experiences that shape their autobiographical narratives, drawing the reader into the intimate world of their personal lives.</a:t>
            </a:r>
            <a:endParaRPr lang="en-US" sz="1750" dirty="0"/>
          </a:p>
        </p:txBody>
      </p:sp>
      <p:pic>
        <p:nvPicPr>
          <p:cNvPr id="14" name="Image 4" descr="preencoded.png"/>
          <p:cNvPicPr>
            <a:picLocks noChangeAspect="1"/>
          </p:cNvPicPr>
          <p:nvPr/>
        </p:nvPicPr>
        <p:blipFill>
          <a:blip r:embed="rId7"/>
          <a:stretch>
            <a:fillRect/>
          </a:stretch>
        </p:blipFill>
        <p:spPr>
          <a:xfrm>
            <a:off x="10203656" y="1982391"/>
            <a:ext cx="444341" cy="444341"/>
          </a:xfrm>
          <a:prstGeom prst="rect">
            <a:avLst/>
          </a:prstGeom>
        </p:spPr>
      </p:pic>
      <p:sp>
        <p:nvSpPr>
          <p:cNvPr id="15" name="Text 8"/>
          <p:cNvSpPr/>
          <p:nvPr/>
        </p:nvSpPr>
        <p:spPr>
          <a:xfrm>
            <a:off x="10203656" y="2648903"/>
            <a:ext cx="2388751" cy="694373"/>
          </a:xfrm>
          <a:prstGeom prst="rect">
            <a:avLst/>
          </a:prstGeom>
          <a:noFill/>
          <a:ln/>
        </p:spPr>
        <p:txBody>
          <a:bodyPr wrap="square" rtlCol="0" anchor="t"/>
          <a:lstStyle/>
          <a:p>
            <a:pPr marL="0" indent="0" algn="l">
              <a:lnSpc>
                <a:spcPts val="2734"/>
              </a:lnSpc>
              <a:buNone/>
            </a:pPr>
            <a:r>
              <a:rPr lang="en-US" sz="2187" b="1" kern="0" spc="-66" dirty="0">
                <a:solidFill>
                  <a:srgbClr val="E0D6DE"/>
                </a:solidFill>
                <a:latin typeface="p22-mackinac-pro" pitchFamily="34" charset="0"/>
                <a:ea typeface="p22-mackinac-pro" pitchFamily="34" charset="-122"/>
                <a:cs typeface="p22-mackinac-pro" pitchFamily="34" charset="-120"/>
              </a:rPr>
              <a:t>Emotional Resonance</a:t>
            </a:r>
            <a:endParaRPr lang="en-US" sz="2187" dirty="0"/>
          </a:p>
        </p:txBody>
      </p:sp>
      <p:sp>
        <p:nvSpPr>
          <p:cNvPr id="16" name="Text 9"/>
          <p:cNvSpPr/>
          <p:nvPr/>
        </p:nvSpPr>
        <p:spPr>
          <a:xfrm>
            <a:off x="10203656" y="3476506"/>
            <a:ext cx="2388751" cy="3554016"/>
          </a:xfrm>
          <a:prstGeom prst="rect">
            <a:avLst/>
          </a:prstGeom>
          <a:noFill/>
          <a:ln/>
        </p:spPr>
        <p:txBody>
          <a:bodyPr wrap="square" rtlCol="0" anchor="t"/>
          <a:lstStyle/>
          <a:p>
            <a:pPr marL="0" indent="0" algn="l">
              <a:lnSpc>
                <a:spcPts val="2799"/>
              </a:lnSpc>
              <a:buNone/>
            </a:pPr>
            <a:r>
              <a:rPr lang="en-US" sz="1750" kern="0" spc="-35" dirty="0">
                <a:solidFill>
                  <a:srgbClr val="E0D6DE"/>
                </a:solidFill>
                <a:latin typeface="Inter" pitchFamily="34" charset="0"/>
                <a:ea typeface="Inter" pitchFamily="34" charset="-122"/>
                <a:cs typeface="Inter" pitchFamily="34" charset="-120"/>
              </a:rPr>
              <a:t>The autobiographical elements in their poetry serve to create a deep emotional resonance with the reader, inviting them to engage with the universal themes of love, identity, and the human experience.</a:t>
            </a:r>
            <a:endParaRPr lang="en-US" sz="175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C0524">
              <a:alpha val="75000"/>
            </a:srgbClr>
          </a:solidFill>
          <a:ln/>
        </p:spPr>
      </p:sp>
      <p:sp>
        <p:nvSpPr>
          <p:cNvPr id="4" name="Text 1"/>
          <p:cNvSpPr/>
          <p:nvPr/>
        </p:nvSpPr>
        <p:spPr>
          <a:xfrm>
            <a:off x="2037993" y="1197412"/>
            <a:ext cx="5554980" cy="694373"/>
          </a:xfrm>
          <a:prstGeom prst="rect">
            <a:avLst/>
          </a:prstGeom>
          <a:noFill/>
          <a:ln/>
        </p:spPr>
        <p:txBody>
          <a:bodyPr wrap="none" rtlCol="0" anchor="t"/>
          <a:lstStyle/>
          <a:p>
            <a:pPr marL="0" indent="0">
              <a:lnSpc>
                <a:spcPts val="5468"/>
              </a:lnSpc>
              <a:buNone/>
            </a:pPr>
            <a:r>
              <a:rPr lang="en-US" sz="4374" b="1" kern="0" spc="-131" dirty="0">
                <a:solidFill>
                  <a:srgbClr val="A680FF"/>
                </a:solidFill>
                <a:latin typeface="p22-mackinac-pro" pitchFamily="34" charset="0"/>
                <a:ea typeface="p22-mackinac-pro" pitchFamily="34" charset="-122"/>
                <a:cs typeface="p22-mackinac-pro" pitchFamily="34" charset="-120"/>
              </a:rPr>
              <a:t>Poetic Legacies</a:t>
            </a:r>
            <a:endParaRPr lang="en-US" sz="4374" dirty="0"/>
          </a:p>
        </p:txBody>
      </p:sp>
      <p:sp>
        <p:nvSpPr>
          <p:cNvPr id="5" name="Shape 2"/>
          <p:cNvSpPr/>
          <p:nvPr/>
        </p:nvSpPr>
        <p:spPr>
          <a:xfrm>
            <a:off x="2037993" y="2336125"/>
            <a:ext cx="10554414" cy="4696063"/>
          </a:xfrm>
          <a:prstGeom prst="roundRect">
            <a:avLst>
              <a:gd name="adj" fmla="val 2129"/>
            </a:avLst>
          </a:prstGeom>
          <a:noFill/>
          <a:ln w="7620">
            <a:solidFill>
              <a:srgbClr val="FFFFFF">
                <a:alpha val="24000"/>
              </a:srgbClr>
            </a:solidFill>
            <a:prstDash val="solid"/>
          </a:ln>
        </p:spPr>
      </p:sp>
      <p:sp>
        <p:nvSpPr>
          <p:cNvPr id="6" name="Shape 3"/>
          <p:cNvSpPr/>
          <p:nvPr/>
        </p:nvSpPr>
        <p:spPr>
          <a:xfrm>
            <a:off x="2045613" y="2343745"/>
            <a:ext cx="10539174" cy="637103"/>
          </a:xfrm>
          <a:prstGeom prst="rect">
            <a:avLst/>
          </a:prstGeom>
          <a:solidFill>
            <a:srgbClr val="FFFFFF">
              <a:alpha val="4000"/>
            </a:srgbClr>
          </a:solidFill>
          <a:ln/>
        </p:spPr>
      </p:sp>
      <p:sp>
        <p:nvSpPr>
          <p:cNvPr id="7" name="Text 4"/>
          <p:cNvSpPr/>
          <p:nvPr/>
        </p:nvSpPr>
        <p:spPr>
          <a:xfrm>
            <a:off x="2267783" y="2484596"/>
            <a:ext cx="4821436" cy="355402"/>
          </a:xfrm>
          <a:prstGeom prst="rect">
            <a:avLst/>
          </a:prstGeom>
          <a:noFill/>
          <a:ln/>
        </p:spPr>
        <p:txBody>
          <a:bodyPr wrap="none" rtlCol="0" anchor="t"/>
          <a:lstStyle/>
          <a:p>
            <a:pPr marL="0" indent="0">
              <a:lnSpc>
                <a:spcPts val="2799"/>
              </a:lnSpc>
              <a:buNone/>
            </a:pPr>
            <a:r>
              <a:rPr lang="en-US" sz="1750" kern="0" spc="-35" dirty="0">
                <a:solidFill>
                  <a:srgbClr val="E0D6DE"/>
                </a:solidFill>
                <a:latin typeface="Inter" pitchFamily="34" charset="0"/>
                <a:ea typeface="Inter" pitchFamily="34" charset="-122"/>
                <a:cs typeface="Inter" pitchFamily="34" charset="-120"/>
              </a:rPr>
              <a:t>Kamala Das</a:t>
            </a:r>
            <a:endParaRPr lang="en-US" sz="1750" dirty="0"/>
          </a:p>
        </p:txBody>
      </p:sp>
      <p:sp>
        <p:nvSpPr>
          <p:cNvPr id="8" name="Text 5"/>
          <p:cNvSpPr/>
          <p:nvPr/>
        </p:nvSpPr>
        <p:spPr>
          <a:xfrm>
            <a:off x="7541181" y="2484596"/>
            <a:ext cx="4821436" cy="355402"/>
          </a:xfrm>
          <a:prstGeom prst="rect">
            <a:avLst/>
          </a:prstGeom>
          <a:noFill/>
          <a:ln/>
        </p:spPr>
        <p:txBody>
          <a:bodyPr wrap="none" rtlCol="0" anchor="t"/>
          <a:lstStyle/>
          <a:p>
            <a:pPr marL="0" indent="0">
              <a:lnSpc>
                <a:spcPts val="2799"/>
              </a:lnSpc>
              <a:buNone/>
            </a:pPr>
            <a:r>
              <a:rPr lang="en-US" sz="1750" kern="0" spc="-35" dirty="0">
                <a:solidFill>
                  <a:srgbClr val="E0D6DE"/>
                </a:solidFill>
                <a:latin typeface="Inter" pitchFamily="34" charset="0"/>
                <a:ea typeface="Inter" pitchFamily="34" charset="-122"/>
                <a:cs typeface="Inter" pitchFamily="34" charset="-120"/>
              </a:rPr>
              <a:t>Adrienne Rich</a:t>
            </a:r>
            <a:endParaRPr lang="en-US" sz="1750" dirty="0"/>
          </a:p>
        </p:txBody>
      </p:sp>
      <p:sp>
        <p:nvSpPr>
          <p:cNvPr id="9" name="Shape 6"/>
          <p:cNvSpPr/>
          <p:nvPr/>
        </p:nvSpPr>
        <p:spPr>
          <a:xfrm>
            <a:off x="2045613" y="2980849"/>
            <a:ext cx="10539174" cy="1347907"/>
          </a:xfrm>
          <a:prstGeom prst="rect">
            <a:avLst/>
          </a:prstGeom>
          <a:solidFill>
            <a:srgbClr val="000000">
              <a:alpha val="4000"/>
            </a:srgbClr>
          </a:solidFill>
          <a:ln/>
        </p:spPr>
      </p:sp>
      <p:sp>
        <p:nvSpPr>
          <p:cNvPr id="10" name="Text 7"/>
          <p:cNvSpPr/>
          <p:nvPr/>
        </p:nvSpPr>
        <p:spPr>
          <a:xfrm>
            <a:off x="2267783" y="3121700"/>
            <a:ext cx="4821436" cy="710803"/>
          </a:xfrm>
          <a:prstGeom prst="rect">
            <a:avLst/>
          </a:prstGeom>
          <a:noFill/>
          <a:ln/>
        </p:spPr>
        <p:txBody>
          <a:bodyPr wrap="square" rtlCol="0" anchor="t"/>
          <a:lstStyle/>
          <a:p>
            <a:pPr marL="0" indent="0">
              <a:lnSpc>
                <a:spcPts val="2799"/>
              </a:lnSpc>
              <a:buNone/>
            </a:pPr>
            <a:r>
              <a:rPr lang="en-US" sz="1750" kern="0" spc="-35" dirty="0">
                <a:solidFill>
                  <a:srgbClr val="E0D6DE"/>
                </a:solidFill>
                <a:latin typeface="Inter" pitchFamily="34" charset="0"/>
                <a:ea typeface="Inter" pitchFamily="34" charset="-122"/>
                <a:cs typeface="Inter" pitchFamily="34" charset="-120"/>
              </a:rPr>
              <a:t>Pioneering voice in Indian literature, challenging societal norms and expectations for women.</a:t>
            </a:r>
            <a:endParaRPr lang="en-US" sz="1750" dirty="0"/>
          </a:p>
        </p:txBody>
      </p:sp>
      <p:sp>
        <p:nvSpPr>
          <p:cNvPr id="11" name="Text 8"/>
          <p:cNvSpPr/>
          <p:nvPr/>
        </p:nvSpPr>
        <p:spPr>
          <a:xfrm>
            <a:off x="7541181" y="3121700"/>
            <a:ext cx="4821436" cy="1066205"/>
          </a:xfrm>
          <a:prstGeom prst="rect">
            <a:avLst/>
          </a:prstGeom>
          <a:noFill/>
          <a:ln/>
        </p:spPr>
        <p:txBody>
          <a:bodyPr wrap="square" rtlCol="0" anchor="t"/>
          <a:lstStyle/>
          <a:p>
            <a:pPr marL="0" indent="0">
              <a:lnSpc>
                <a:spcPts val="2799"/>
              </a:lnSpc>
              <a:buNone/>
            </a:pPr>
            <a:r>
              <a:rPr lang="en-US" sz="1750" kern="0" spc="-35" dirty="0">
                <a:solidFill>
                  <a:srgbClr val="E0D6DE"/>
                </a:solidFill>
                <a:latin typeface="Inter" pitchFamily="34" charset="0"/>
                <a:ea typeface="Inter" pitchFamily="34" charset="-122"/>
                <a:cs typeface="Inter" pitchFamily="34" charset="-120"/>
              </a:rPr>
              <a:t>Influential American poet and feminist, whose autobiographical writings have had a lasting impact on the literary landscape.</a:t>
            </a:r>
            <a:endParaRPr lang="en-US" sz="1750" dirty="0"/>
          </a:p>
        </p:txBody>
      </p:sp>
      <p:sp>
        <p:nvSpPr>
          <p:cNvPr id="12" name="Shape 9"/>
          <p:cNvSpPr/>
          <p:nvPr/>
        </p:nvSpPr>
        <p:spPr>
          <a:xfrm>
            <a:off x="2045613" y="4328755"/>
            <a:ext cx="10539174" cy="1347907"/>
          </a:xfrm>
          <a:prstGeom prst="rect">
            <a:avLst/>
          </a:prstGeom>
          <a:solidFill>
            <a:srgbClr val="FFFFFF">
              <a:alpha val="4000"/>
            </a:srgbClr>
          </a:solidFill>
          <a:ln/>
        </p:spPr>
      </p:sp>
      <p:sp>
        <p:nvSpPr>
          <p:cNvPr id="13" name="Text 10"/>
          <p:cNvSpPr/>
          <p:nvPr/>
        </p:nvSpPr>
        <p:spPr>
          <a:xfrm>
            <a:off x="2267783" y="4469606"/>
            <a:ext cx="4821436" cy="1066205"/>
          </a:xfrm>
          <a:prstGeom prst="rect">
            <a:avLst/>
          </a:prstGeom>
          <a:noFill/>
          <a:ln/>
        </p:spPr>
        <p:txBody>
          <a:bodyPr wrap="square" rtlCol="0" anchor="t"/>
          <a:lstStyle/>
          <a:p>
            <a:pPr marL="0" indent="0">
              <a:lnSpc>
                <a:spcPts val="2799"/>
              </a:lnSpc>
              <a:buNone/>
            </a:pPr>
            <a:r>
              <a:rPr lang="en-US" sz="1750" kern="0" spc="-35" dirty="0">
                <a:solidFill>
                  <a:srgbClr val="E0D6DE"/>
                </a:solidFill>
                <a:latin typeface="Inter" pitchFamily="34" charset="0"/>
                <a:ea typeface="Inter" pitchFamily="34" charset="-122"/>
                <a:cs typeface="Inter" pitchFamily="34" charset="-120"/>
              </a:rPr>
              <a:t>Uncompromising in her exploration of personal experiences, sexuality, and the complexities of identity.</a:t>
            </a:r>
            <a:endParaRPr lang="en-US" sz="1750" dirty="0"/>
          </a:p>
        </p:txBody>
      </p:sp>
      <p:sp>
        <p:nvSpPr>
          <p:cNvPr id="14" name="Text 11"/>
          <p:cNvSpPr/>
          <p:nvPr/>
        </p:nvSpPr>
        <p:spPr>
          <a:xfrm>
            <a:off x="7541181" y="4469606"/>
            <a:ext cx="4821436" cy="1066205"/>
          </a:xfrm>
          <a:prstGeom prst="rect">
            <a:avLst/>
          </a:prstGeom>
          <a:noFill/>
          <a:ln/>
        </p:spPr>
        <p:txBody>
          <a:bodyPr wrap="square" rtlCol="0" anchor="t"/>
          <a:lstStyle/>
          <a:p>
            <a:pPr marL="0" indent="0">
              <a:lnSpc>
                <a:spcPts val="2799"/>
              </a:lnSpc>
              <a:buNone/>
            </a:pPr>
            <a:r>
              <a:rPr lang="en-US" sz="1750" kern="0" spc="-35" dirty="0">
                <a:solidFill>
                  <a:srgbClr val="E0D6DE"/>
                </a:solidFill>
                <a:latin typeface="Inter" pitchFamily="34" charset="0"/>
                <a:ea typeface="Inter" pitchFamily="34" charset="-122"/>
                <a:cs typeface="Inter" pitchFamily="34" charset="-120"/>
              </a:rPr>
              <a:t>Championed the rights of women and marginalized communities, using her poetry as a tool for social and political change.</a:t>
            </a:r>
            <a:endParaRPr lang="en-US" sz="1750" dirty="0"/>
          </a:p>
        </p:txBody>
      </p:sp>
      <p:sp>
        <p:nvSpPr>
          <p:cNvPr id="15" name="Shape 12"/>
          <p:cNvSpPr/>
          <p:nvPr/>
        </p:nvSpPr>
        <p:spPr>
          <a:xfrm>
            <a:off x="2045613" y="5676662"/>
            <a:ext cx="10539174" cy="1347907"/>
          </a:xfrm>
          <a:prstGeom prst="rect">
            <a:avLst/>
          </a:prstGeom>
          <a:solidFill>
            <a:srgbClr val="000000">
              <a:alpha val="4000"/>
            </a:srgbClr>
          </a:solidFill>
          <a:ln/>
        </p:spPr>
      </p:sp>
      <p:sp>
        <p:nvSpPr>
          <p:cNvPr id="16" name="Text 13"/>
          <p:cNvSpPr/>
          <p:nvPr/>
        </p:nvSpPr>
        <p:spPr>
          <a:xfrm>
            <a:off x="2267783" y="5817513"/>
            <a:ext cx="4821436" cy="1066205"/>
          </a:xfrm>
          <a:prstGeom prst="rect">
            <a:avLst/>
          </a:prstGeom>
          <a:noFill/>
          <a:ln/>
        </p:spPr>
        <p:txBody>
          <a:bodyPr wrap="square" rtlCol="0" anchor="t"/>
          <a:lstStyle/>
          <a:p>
            <a:pPr marL="0" indent="0">
              <a:lnSpc>
                <a:spcPts val="2799"/>
              </a:lnSpc>
              <a:buNone/>
            </a:pPr>
            <a:r>
              <a:rPr lang="en-US" sz="1750" kern="0" spc="-35" dirty="0">
                <a:solidFill>
                  <a:srgbClr val="E0D6DE"/>
                </a:solidFill>
                <a:latin typeface="Inter" pitchFamily="34" charset="0"/>
                <a:ea typeface="Inter" pitchFamily="34" charset="-122"/>
                <a:cs typeface="Inter" pitchFamily="34" charset="-120"/>
              </a:rPr>
              <a:t>Leaves a legacy of raw, honest, and deeply personal poetry that continues to resonate with readers worldwide.</a:t>
            </a:r>
            <a:endParaRPr lang="en-US" sz="1750" dirty="0"/>
          </a:p>
        </p:txBody>
      </p:sp>
      <p:sp>
        <p:nvSpPr>
          <p:cNvPr id="17" name="Text 14"/>
          <p:cNvSpPr/>
          <p:nvPr/>
        </p:nvSpPr>
        <p:spPr>
          <a:xfrm>
            <a:off x="7541181" y="5817513"/>
            <a:ext cx="4821436" cy="1066205"/>
          </a:xfrm>
          <a:prstGeom prst="rect">
            <a:avLst/>
          </a:prstGeom>
          <a:noFill/>
          <a:ln/>
        </p:spPr>
        <p:txBody>
          <a:bodyPr wrap="square" rtlCol="0" anchor="t"/>
          <a:lstStyle/>
          <a:p>
            <a:pPr marL="0" indent="0">
              <a:lnSpc>
                <a:spcPts val="2799"/>
              </a:lnSpc>
              <a:buNone/>
            </a:pPr>
            <a:r>
              <a:rPr lang="en-US" sz="1750" kern="0" spc="-35" dirty="0">
                <a:solidFill>
                  <a:srgbClr val="E0D6DE"/>
                </a:solidFill>
                <a:latin typeface="Inter" pitchFamily="34" charset="0"/>
                <a:ea typeface="Inter" pitchFamily="34" charset="-122"/>
                <a:cs typeface="Inter" pitchFamily="34" charset="-120"/>
              </a:rPr>
              <a:t>Leaves a legacy of powerful, thought-provoking poetry that has inspired generations of writers and activists.</a:t>
            </a:r>
            <a:endParaRPr lang="en-US" sz="175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32100"/>
          </a:xfrm>
          <a:prstGeom prst="rect">
            <a:avLst/>
          </a:prstGeom>
          <a:solidFill>
            <a:srgbClr val="0C0524">
              <a:alpha val="75000"/>
            </a:srgbClr>
          </a:solidFill>
          <a:ln/>
        </p:spPr>
      </p:sp>
      <p:sp>
        <p:nvSpPr>
          <p:cNvPr id="4" name="Text 1"/>
          <p:cNvSpPr/>
          <p:nvPr/>
        </p:nvSpPr>
        <p:spPr>
          <a:xfrm>
            <a:off x="3430072" y="449818"/>
            <a:ext cx="7770138" cy="1022271"/>
          </a:xfrm>
          <a:prstGeom prst="rect">
            <a:avLst/>
          </a:prstGeom>
          <a:noFill/>
          <a:ln/>
        </p:spPr>
        <p:txBody>
          <a:bodyPr wrap="square" rtlCol="0" anchor="t"/>
          <a:lstStyle/>
          <a:p>
            <a:pPr marL="0" indent="0">
              <a:lnSpc>
                <a:spcPts val="4025"/>
              </a:lnSpc>
              <a:buNone/>
            </a:pPr>
            <a:r>
              <a:rPr lang="en-US" sz="3220" b="1" kern="0" spc="-97" dirty="0">
                <a:solidFill>
                  <a:srgbClr val="A680FF"/>
                </a:solidFill>
                <a:latin typeface="p22-mackinac-pro" pitchFamily="34" charset="0"/>
                <a:ea typeface="p22-mackinac-pro" pitchFamily="34" charset="-122"/>
                <a:cs typeface="p22-mackinac-pro" pitchFamily="34" charset="-120"/>
              </a:rPr>
              <a:t>Conclusion: The Power of Autobiographical Poetry</a:t>
            </a:r>
            <a:endParaRPr lang="en-US" sz="3220" dirty="0"/>
          </a:p>
        </p:txBody>
      </p:sp>
      <p:pic>
        <p:nvPicPr>
          <p:cNvPr id="5" name="Image 1" descr="preencoded.png"/>
          <p:cNvPicPr>
            <a:picLocks noChangeAspect="1"/>
          </p:cNvPicPr>
          <p:nvPr/>
        </p:nvPicPr>
        <p:blipFill>
          <a:blip r:embed="rId4"/>
          <a:stretch>
            <a:fillRect/>
          </a:stretch>
        </p:blipFill>
        <p:spPr>
          <a:xfrm>
            <a:off x="3430072" y="1799153"/>
            <a:ext cx="2426494" cy="1499592"/>
          </a:xfrm>
          <a:prstGeom prst="rect">
            <a:avLst/>
          </a:prstGeom>
        </p:spPr>
      </p:pic>
      <p:sp>
        <p:nvSpPr>
          <p:cNvPr id="6" name="Text 2"/>
          <p:cNvSpPr/>
          <p:nvPr/>
        </p:nvSpPr>
        <p:spPr>
          <a:xfrm>
            <a:off x="3430072" y="3503176"/>
            <a:ext cx="2426494" cy="511016"/>
          </a:xfrm>
          <a:prstGeom prst="rect">
            <a:avLst/>
          </a:prstGeom>
          <a:noFill/>
          <a:ln/>
        </p:spPr>
        <p:txBody>
          <a:bodyPr wrap="square" rtlCol="0" anchor="t"/>
          <a:lstStyle/>
          <a:p>
            <a:pPr marL="0" indent="0" algn="l">
              <a:lnSpc>
                <a:spcPts val="2013"/>
              </a:lnSpc>
              <a:buNone/>
            </a:pPr>
            <a:r>
              <a:rPr lang="en-US" sz="1610" b="1" kern="0" spc="-48" dirty="0">
                <a:solidFill>
                  <a:srgbClr val="E0D6DE"/>
                </a:solidFill>
                <a:latin typeface="p22-mackinac-pro" pitchFamily="34" charset="0"/>
                <a:ea typeface="p22-mackinac-pro" pitchFamily="34" charset="-122"/>
                <a:cs typeface="p22-mackinac-pro" pitchFamily="34" charset="-120"/>
              </a:rPr>
              <a:t>Autobiographical Exploration</a:t>
            </a:r>
            <a:endParaRPr lang="en-US" sz="1610" dirty="0"/>
          </a:p>
        </p:txBody>
      </p:sp>
      <p:sp>
        <p:nvSpPr>
          <p:cNvPr id="7" name="Text 3"/>
          <p:cNvSpPr/>
          <p:nvPr/>
        </p:nvSpPr>
        <p:spPr>
          <a:xfrm>
            <a:off x="3430072" y="4112300"/>
            <a:ext cx="2426494" cy="3402092"/>
          </a:xfrm>
          <a:prstGeom prst="rect">
            <a:avLst/>
          </a:prstGeom>
          <a:noFill/>
          <a:ln/>
        </p:spPr>
        <p:txBody>
          <a:bodyPr wrap="square" rtlCol="0" anchor="t"/>
          <a:lstStyle/>
          <a:p>
            <a:pPr marL="0" indent="0" algn="l">
              <a:lnSpc>
                <a:spcPts val="2061"/>
              </a:lnSpc>
              <a:buNone/>
            </a:pPr>
            <a:r>
              <a:rPr lang="en-US" sz="1288" kern="0" spc="-26" dirty="0">
                <a:solidFill>
                  <a:srgbClr val="E0D6DE"/>
                </a:solidFill>
                <a:latin typeface="Inter" pitchFamily="34" charset="0"/>
                <a:ea typeface="Inter" pitchFamily="34" charset="-122"/>
                <a:cs typeface="Inter" pitchFamily="34" charset="-120"/>
              </a:rPr>
              <a:t>The poetry of Kamala Das and Adrienne Rich serves as a powerful testament to the transformative potential of autobiographical writing. Through their deeply personal and emotive works, these two acclaimed poets have not only shared their own stories but have also illuminated the universal human experiences of love, identity, and the search for meaning.</a:t>
            </a:r>
            <a:endParaRPr lang="en-US" sz="1288" dirty="0"/>
          </a:p>
        </p:txBody>
      </p:sp>
      <p:pic>
        <p:nvPicPr>
          <p:cNvPr id="8" name="Image 2" descr="preencoded.png"/>
          <p:cNvPicPr>
            <a:picLocks noChangeAspect="1"/>
          </p:cNvPicPr>
          <p:nvPr/>
        </p:nvPicPr>
        <p:blipFill>
          <a:blip r:embed="rId5"/>
          <a:stretch>
            <a:fillRect/>
          </a:stretch>
        </p:blipFill>
        <p:spPr>
          <a:xfrm>
            <a:off x="6101834" y="1799153"/>
            <a:ext cx="2426494" cy="1499592"/>
          </a:xfrm>
          <a:prstGeom prst="rect">
            <a:avLst/>
          </a:prstGeom>
        </p:spPr>
      </p:pic>
      <p:sp>
        <p:nvSpPr>
          <p:cNvPr id="9" name="Text 4"/>
          <p:cNvSpPr/>
          <p:nvPr/>
        </p:nvSpPr>
        <p:spPr>
          <a:xfrm>
            <a:off x="6101834" y="3503176"/>
            <a:ext cx="2044660" cy="255508"/>
          </a:xfrm>
          <a:prstGeom prst="rect">
            <a:avLst/>
          </a:prstGeom>
          <a:noFill/>
          <a:ln/>
        </p:spPr>
        <p:txBody>
          <a:bodyPr wrap="none" rtlCol="0" anchor="t"/>
          <a:lstStyle/>
          <a:p>
            <a:pPr marL="0" indent="0" algn="l">
              <a:lnSpc>
                <a:spcPts val="2013"/>
              </a:lnSpc>
              <a:buNone/>
            </a:pPr>
            <a:r>
              <a:rPr lang="en-US" sz="1610" b="1" kern="0" spc="-48" dirty="0">
                <a:solidFill>
                  <a:srgbClr val="E0D6DE"/>
                </a:solidFill>
                <a:latin typeface="p22-mackinac-pro" pitchFamily="34" charset="0"/>
                <a:ea typeface="p22-mackinac-pro" pitchFamily="34" charset="-122"/>
                <a:cs typeface="p22-mackinac-pro" pitchFamily="34" charset="-120"/>
              </a:rPr>
              <a:t>Lasting Impact</a:t>
            </a:r>
            <a:endParaRPr lang="en-US" sz="1610" dirty="0"/>
          </a:p>
        </p:txBody>
      </p:sp>
      <p:sp>
        <p:nvSpPr>
          <p:cNvPr id="10" name="Text 5"/>
          <p:cNvSpPr/>
          <p:nvPr/>
        </p:nvSpPr>
        <p:spPr>
          <a:xfrm>
            <a:off x="6101834" y="3856792"/>
            <a:ext cx="2426494" cy="3925491"/>
          </a:xfrm>
          <a:prstGeom prst="rect">
            <a:avLst/>
          </a:prstGeom>
          <a:noFill/>
          <a:ln/>
        </p:spPr>
        <p:txBody>
          <a:bodyPr wrap="square" rtlCol="0" anchor="t"/>
          <a:lstStyle/>
          <a:p>
            <a:pPr marL="0" indent="0" algn="l">
              <a:lnSpc>
                <a:spcPts val="2061"/>
              </a:lnSpc>
              <a:buNone/>
            </a:pPr>
            <a:r>
              <a:rPr lang="en-US" sz="1288" kern="0" spc="-26" dirty="0">
                <a:solidFill>
                  <a:srgbClr val="E0D6DE"/>
                </a:solidFill>
                <a:latin typeface="Inter" pitchFamily="34" charset="0"/>
                <a:ea typeface="Inter" pitchFamily="34" charset="-122"/>
                <a:cs typeface="Inter" pitchFamily="34" charset="-120"/>
              </a:rPr>
              <a:t>The enduring legacy of Kamala Das and Adrienne Rich lies in their ability to use their autobiographical reflections to challenge societal norms, advocate for marginalized voices, and inspire generations of readers and writers. Their poetry continues to resonate with audiences around the world, serving as a testament to the power of personal expression and the transformative potential of the written word.</a:t>
            </a:r>
            <a:endParaRPr lang="en-US" sz="1288" dirty="0"/>
          </a:p>
        </p:txBody>
      </p:sp>
      <p:pic>
        <p:nvPicPr>
          <p:cNvPr id="11" name="Image 3" descr="preencoded.png"/>
          <p:cNvPicPr>
            <a:picLocks noChangeAspect="1"/>
          </p:cNvPicPr>
          <p:nvPr/>
        </p:nvPicPr>
        <p:blipFill>
          <a:blip r:embed="rId6"/>
          <a:stretch>
            <a:fillRect/>
          </a:stretch>
        </p:blipFill>
        <p:spPr>
          <a:xfrm>
            <a:off x="8773597" y="1799153"/>
            <a:ext cx="2426613" cy="1499711"/>
          </a:xfrm>
          <a:prstGeom prst="rect">
            <a:avLst/>
          </a:prstGeom>
        </p:spPr>
      </p:pic>
      <p:sp>
        <p:nvSpPr>
          <p:cNvPr id="12" name="Text 6"/>
          <p:cNvSpPr/>
          <p:nvPr/>
        </p:nvSpPr>
        <p:spPr>
          <a:xfrm>
            <a:off x="8773597" y="3503295"/>
            <a:ext cx="2044660" cy="255508"/>
          </a:xfrm>
          <a:prstGeom prst="rect">
            <a:avLst/>
          </a:prstGeom>
          <a:noFill/>
          <a:ln/>
        </p:spPr>
        <p:txBody>
          <a:bodyPr wrap="none" rtlCol="0" anchor="t"/>
          <a:lstStyle/>
          <a:p>
            <a:pPr marL="0" indent="0" algn="l">
              <a:lnSpc>
                <a:spcPts val="2013"/>
              </a:lnSpc>
              <a:buNone/>
            </a:pPr>
            <a:r>
              <a:rPr lang="en-US" sz="1610" b="1" kern="0" spc="-48" dirty="0">
                <a:solidFill>
                  <a:srgbClr val="E0D6DE"/>
                </a:solidFill>
                <a:latin typeface="p22-mackinac-pro" pitchFamily="34" charset="0"/>
                <a:ea typeface="p22-mackinac-pro" pitchFamily="34" charset="-122"/>
                <a:cs typeface="p22-mackinac-pro" pitchFamily="34" charset="-120"/>
              </a:rPr>
              <a:t>Poetic Authenticity</a:t>
            </a:r>
            <a:endParaRPr lang="en-US" sz="1610" dirty="0"/>
          </a:p>
        </p:txBody>
      </p:sp>
      <p:sp>
        <p:nvSpPr>
          <p:cNvPr id="13" name="Text 7"/>
          <p:cNvSpPr/>
          <p:nvPr/>
        </p:nvSpPr>
        <p:spPr>
          <a:xfrm>
            <a:off x="8773597" y="3856911"/>
            <a:ext cx="2426613" cy="3663791"/>
          </a:xfrm>
          <a:prstGeom prst="rect">
            <a:avLst/>
          </a:prstGeom>
          <a:noFill/>
          <a:ln/>
        </p:spPr>
        <p:txBody>
          <a:bodyPr wrap="square" rtlCol="0" anchor="t"/>
          <a:lstStyle/>
          <a:p>
            <a:pPr marL="0" indent="0" algn="l">
              <a:lnSpc>
                <a:spcPts val="2061"/>
              </a:lnSpc>
              <a:buNone/>
            </a:pPr>
            <a:r>
              <a:rPr lang="en-US" sz="1288" kern="0" spc="-26" dirty="0">
                <a:solidFill>
                  <a:srgbClr val="E0D6DE"/>
                </a:solidFill>
                <a:latin typeface="Inter" pitchFamily="34" charset="0"/>
                <a:ea typeface="Inter" pitchFamily="34" charset="-122"/>
                <a:cs typeface="Inter" pitchFamily="34" charset="-120"/>
              </a:rPr>
              <a:t>By weaving their personal experiences into their poetic works, Kamala Das and Adrienne Rich have not only created a lasting literary legacy but have also demonstrated the profound impact that autobiographical elements can have on the creative process. Their poems serve as a powerful reminder of the enduring value of authentic, personal expression in the realm of literature and beyond.</a:t>
            </a:r>
            <a:endParaRPr lang="en-US" sz="1288"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C0524">
              <a:alpha val="75000"/>
            </a:srgbClr>
          </a:solidFill>
          <a:ln/>
        </p:spPr>
      </p:sp>
      <p:sp>
        <p:nvSpPr>
          <p:cNvPr id="4" name="Text 1"/>
          <p:cNvSpPr/>
          <p:nvPr/>
        </p:nvSpPr>
        <p:spPr>
          <a:xfrm>
            <a:off x="2037993" y="1426845"/>
            <a:ext cx="5554980" cy="694373"/>
          </a:xfrm>
          <a:prstGeom prst="rect">
            <a:avLst/>
          </a:prstGeom>
          <a:noFill/>
          <a:ln/>
        </p:spPr>
        <p:txBody>
          <a:bodyPr wrap="none" rtlCol="0" anchor="t"/>
          <a:lstStyle/>
          <a:p>
            <a:pPr marL="0" indent="0">
              <a:lnSpc>
                <a:spcPts val="5468"/>
              </a:lnSpc>
              <a:buNone/>
            </a:pPr>
            <a:r>
              <a:rPr lang="en-US" sz="4374" b="1" kern="0" spc="-131" dirty="0">
                <a:solidFill>
                  <a:srgbClr val="A680FF"/>
                </a:solidFill>
                <a:latin typeface="p22-mackinac-pro" pitchFamily="34" charset="0"/>
                <a:ea typeface="p22-mackinac-pro" pitchFamily="34" charset="-122"/>
                <a:cs typeface="p22-mackinac-pro" pitchFamily="34" charset="-120"/>
              </a:rPr>
              <a:t>References</a:t>
            </a:r>
            <a:endParaRPr lang="en-US" sz="4374" dirty="0"/>
          </a:p>
        </p:txBody>
      </p:sp>
      <p:sp>
        <p:nvSpPr>
          <p:cNvPr id="5" name="Text 2"/>
          <p:cNvSpPr/>
          <p:nvPr/>
        </p:nvSpPr>
        <p:spPr>
          <a:xfrm>
            <a:off x="2037993" y="2676644"/>
            <a:ext cx="3332917" cy="416481"/>
          </a:xfrm>
          <a:prstGeom prst="rect">
            <a:avLst/>
          </a:prstGeom>
          <a:noFill/>
          <a:ln/>
        </p:spPr>
        <p:txBody>
          <a:bodyPr wrap="none" rtlCol="0" anchor="t"/>
          <a:lstStyle/>
          <a:p>
            <a:pPr marL="0" indent="0">
              <a:lnSpc>
                <a:spcPts val="3281"/>
              </a:lnSpc>
              <a:buNone/>
            </a:pPr>
            <a:r>
              <a:rPr lang="en-US" sz="2624" b="1" kern="0" spc="-79" dirty="0">
                <a:solidFill>
                  <a:srgbClr val="A680FF"/>
                </a:solidFill>
                <a:latin typeface="p22-mackinac-pro" pitchFamily="34" charset="0"/>
                <a:ea typeface="p22-mackinac-pro" pitchFamily="34" charset="-122"/>
                <a:cs typeface="p22-mackinac-pro" pitchFamily="34" charset="-120"/>
              </a:rPr>
              <a:t>Adrienne Rich</a:t>
            </a:r>
            <a:endParaRPr lang="en-US" sz="2624" dirty="0"/>
          </a:p>
        </p:txBody>
      </p:sp>
      <p:sp>
        <p:nvSpPr>
          <p:cNvPr id="6" name="Text 3"/>
          <p:cNvSpPr/>
          <p:nvPr/>
        </p:nvSpPr>
        <p:spPr>
          <a:xfrm>
            <a:off x="2037993" y="3315295"/>
            <a:ext cx="5005030" cy="355402"/>
          </a:xfrm>
          <a:prstGeom prst="rect">
            <a:avLst/>
          </a:prstGeom>
          <a:noFill/>
          <a:ln/>
        </p:spPr>
        <p:txBody>
          <a:bodyPr wrap="none" rtlCol="0" anchor="t"/>
          <a:lstStyle/>
          <a:p>
            <a:pPr marL="0" indent="0">
              <a:lnSpc>
                <a:spcPts val="2799"/>
              </a:lnSpc>
              <a:buNone/>
            </a:pPr>
            <a:r>
              <a:rPr lang="en-US" sz="1750" kern="0" spc="-35" dirty="0">
                <a:solidFill>
                  <a:srgbClr val="E0D6DE"/>
                </a:solidFill>
                <a:latin typeface="Inter" pitchFamily="34" charset="0"/>
                <a:ea typeface="Inter" pitchFamily="34" charset="-122"/>
                <a:cs typeface="Inter" pitchFamily="34" charset="-120"/>
              </a:rPr>
              <a:t>Adrienne Rich’s Poetry, Op-cit, Page 12.</a:t>
            </a:r>
            <a:endParaRPr lang="en-US" sz="1750" dirty="0"/>
          </a:p>
        </p:txBody>
      </p:sp>
      <p:sp>
        <p:nvSpPr>
          <p:cNvPr id="7" name="Text 4"/>
          <p:cNvSpPr/>
          <p:nvPr/>
        </p:nvSpPr>
        <p:spPr>
          <a:xfrm>
            <a:off x="2037993" y="3870603"/>
            <a:ext cx="5005030" cy="355402"/>
          </a:xfrm>
          <a:prstGeom prst="rect">
            <a:avLst/>
          </a:prstGeom>
          <a:noFill/>
          <a:ln/>
        </p:spPr>
        <p:txBody>
          <a:bodyPr wrap="none" rtlCol="0" anchor="t"/>
          <a:lstStyle/>
          <a:p>
            <a:pPr marL="0" indent="0">
              <a:lnSpc>
                <a:spcPts val="2799"/>
              </a:lnSpc>
              <a:buNone/>
            </a:pPr>
            <a:r>
              <a:rPr lang="en-US" sz="1750" kern="0" spc="-35" dirty="0">
                <a:solidFill>
                  <a:srgbClr val="E0D6DE"/>
                </a:solidFill>
                <a:latin typeface="Inter" pitchFamily="34" charset="0"/>
                <a:ea typeface="Inter" pitchFamily="34" charset="-122"/>
                <a:cs typeface="Inter" pitchFamily="34" charset="-120"/>
              </a:rPr>
              <a:t>Adrienne Rich’s Poetry, Op-cit, Page 13.</a:t>
            </a:r>
            <a:endParaRPr lang="en-US" sz="1750" dirty="0"/>
          </a:p>
        </p:txBody>
      </p:sp>
      <p:sp>
        <p:nvSpPr>
          <p:cNvPr id="8" name="Text 5"/>
          <p:cNvSpPr/>
          <p:nvPr/>
        </p:nvSpPr>
        <p:spPr>
          <a:xfrm>
            <a:off x="2037993" y="4425910"/>
            <a:ext cx="5005030" cy="355402"/>
          </a:xfrm>
          <a:prstGeom prst="rect">
            <a:avLst/>
          </a:prstGeom>
          <a:noFill/>
          <a:ln/>
        </p:spPr>
        <p:txBody>
          <a:bodyPr wrap="none" rtlCol="0" anchor="t"/>
          <a:lstStyle/>
          <a:p>
            <a:pPr marL="0" indent="0">
              <a:lnSpc>
                <a:spcPts val="2799"/>
              </a:lnSpc>
              <a:buNone/>
            </a:pPr>
            <a:r>
              <a:rPr lang="en-US" sz="1750" kern="0" spc="-35" dirty="0">
                <a:solidFill>
                  <a:srgbClr val="E0D6DE"/>
                </a:solidFill>
                <a:latin typeface="Inter" pitchFamily="34" charset="0"/>
                <a:ea typeface="Inter" pitchFamily="34" charset="-122"/>
                <a:cs typeface="Inter" pitchFamily="34" charset="-120"/>
              </a:rPr>
              <a:t> Adrienne Rich’s Poetry, Op-cit, Page 28.</a:t>
            </a:r>
            <a:endParaRPr lang="en-US" sz="1750" dirty="0"/>
          </a:p>
        </p:txBody>
      </p:sp>
      <p:sp>
        <p:nvSpPr>
          <p:cNvPr id="9" name="Text 6"/>
          <p:cNvSpPr/>
          <p:nvPr/>
        </p:nvSpPr>
        <p:spPr>
          <a:xfrm>
            <a:off x="2037993" y="4981218"/>
            <a:ext cx="5005030" cy="710803"/>
          </a:xfrm>
          <a:prstGeom prst="rect">
            <a:avLst/>
          </a:prstGeom>
          <a:noFill/>
          <a:ln/>
        </p:spPr>
        <p:txBody>
          <a:bodyPr wrap="square" rtlCol="0" anchor="t"/>
          <a:lstStyle/>
          <a:p>
            <a:pPr marL="0" indent="0">
              <a:lnSpc>
                <a:spcPts val="2799"/>
              </a:lnSpc>
              <a:buNone/>
            </a:pPr>
            <a:r>
              <a:rPr lang="en-US" sz="1750" kern="0" spc="-35" dirty="0">
                <a:solidFill>
                  <a:srgbClr val="E0D6DE"/>
                </a:solidFill>
                <a:latin typeface="Inter" pitchFamily="34" charset="0"/>
                <a:ea typeface="Inter" pitchFamily="34" charset="-122"/>
                <a:cs typeface="Inter" pitchFamily="34" charset="-120"/>
              </a:rPr>
              <a:t>Selected and New, W.W. Norton &amp; Company, Newyork, Page 221.</a:t>
            </a:r>
            <a:endParaRPr lang="en-US" sz="1750" dirty="0"/>
          </a:p>
        </p:txBody>
      </p:sp>
      <p:sp>
        <p:nvSpPr>
          <p:cNvPr id="10" name="Text 7"/>
          <p:cNvSpPr/>
          <p:nvPr/>
        </p:nvSpPr>
        <p:spPr>
          <a:xfrm>
            <a:off x="2037993" y="5891927"/>
            <a:ext cx="5005030" cy="710803"/>
          </a:xfrm>
          <a:prstGeom prst="rect">
            <a:avLst/>
          </a:prstGeom>
          <a:noFill/>
          <a:ln/>
        </p:spPr>
        <p:txBody>
          <a:bodyPr wrap="square" rtlCol="0" anchor="t"/>
          <a:lstStyle/>
          <a:p>
            <a:pPr marL="0" indent="0">
              <a:lnSpc>
                <a:spcPts val="2799"/>
              </a:lnSpc>
              <a:buNone/>
            </a:pPr>
            <a:r>
              <a:rPr lang="en-US" sz="1750" kern="0" spc="-35" dirty="0">
                <a:solidFill>
                  <a:srgbClr val="E0D6DE"/>
                </a:solidFill>
                <a:latin typeface="Inter" pitchFamily="34" charset="0"/>
                <a:ea typeface="Inter" pitchFamily="34" charset="-122"/>
                <a:cs typeface="Inter" pitchFamily="34" charset="-120"/>
              </a:rPr>
              <a:t>sources, W.W. Norton &amp; Company, Newyork, 1983, Page 6.</a:t>
            </a:r>
            <a:endParaRPr lang="en-US" sz="1750" dirty="0"/>
          </a:p>
        </p:txBody>
      </p:sp>
      <p:sp>
        <p:nvSpPr>
          <p:cNvPr id="11" name="Text 8"/>
          <p:cNvSpPr/>
          <p:nvPr/>
        </p:nvSpPr>
        <p:spPr>
          <a:xfrm>
            <a:off x="7592616" y="2676644"/>
            <a:ext cx="3332917" cy="416481"/>
          </a:xfrm>
          <a:prstGeom prst="rect">
            <a:avLst/>
          </a:prstGeom>
          <a:noFill/>
          <a:ln/>
        </p:spPr>
        <p:txBody>
          <a:bodyPr wrap="none" rtlCol="0" anchor="t"/>
          <a:lstStyle/>
          <a:p>
            <a:pPr marL="0" indent="0">
              <a:lnSpc>
                <a:spcPts val="3281"/>
              </a:lnSpc>
              <a:buNone/>
            </a:pPr>
            <a:r>
              <a:rPr lang="en-US" sz="2624" b="1" kern="0" spc="-79" dirty="0">
                <a:solidFill>
                  <a:srgbClr val="A680FF"/>
                </a:solidFill>
                <a:latin typeface="p22-mackinac-pro" pitchFamily="34" charset="0"/>
                <a:ea typeface="p22-mackinac-pro" pitchFamily="34" charset="-122"/>
                <a:cs typeface="p22-mackinac-pro" pitchFamily="34" charset="-120"/>
              </a:rPr>
              <a:t>Kamala Das</a:t>
            </a:r>
            <a:endParaRPr lang="en-US" sz="2624" dirty="0"/>
          </a:p>
        </p:txBody>
      </p:sp>
      <p:sp>
        <p:nvSpPr>
          <p:cNvPr id="12" name="Text 9"/>
          <p:cNvSpPr/>
          <p:nvPr/>
        </p:nvSpPr>
        <p:spPr>
          <a:xfrm>
            <a:off x="7592616" y="3315295"/>
            <a:ext cx="5007293" cy="355402"/>
          </a:xfrm>
          <a:prstGeom prst="rect">
            <a:avLst/>
          </a:prstGeom>
          <a:noFill/>
          <a:ln/>
        </p:spPr>
        <p:txBody>
          <a:bodyPr wrap="none" rtlCol="0" anchor="t"/>
          <a:lstStyle/>
          <a:p>
            <a:pPr marL="0" indent="0">
              <a:lnSpc>
                <a:spcPts val="2799"/>
              </a:lnSpc>
              <a:buNone/>
            </a:pPr>
            <a:r>
              <a:rPr lang="en-US" sz="1750" kern="0" spc="-35" dirty="0">
                <a:solidFill>
                  <a:srgbClr val="E0D6DE"/>
                </a:solidFill>
                <a:latin typeface="Inter" pitchFamily="34" charset="0"/>
                <a:ea typeface="Inter" pitchFamily="34" charset="-122"/>
                <a:cs typeface="Inter" pitchFamily="34" charset="-120"/>
              </a:rPr>
              <a:t>Only Soul Knows How to Sing, Page 146.</a:t>
            </a:r>
            <a:endParaRPr lang="en-US" sz="1750" dirty="0"/>
          </a:p>
        </p:txBody>
      </p:sp>
      <p:sp>
        <p:nvSpPr>
          <p:cNvPr id="13" name="Text 10"/>
          <p:cNvSpPr/>
          <p:nvPr/>
        </p:nvSpPr>
        <p:spPr>
          <a:xfrm>
            <a:off x="7592616" y="3870603"/>
            <a:ext cx="5007293" cy="355402"/>
          </a:xfrm>
          <a:prstGeom prst="rect">
            <a:avLst/>
          </a:prstGeom>
          <a:noFill/>
          <a:ln/>
        </p:spPr>
        <p:txBody>
          <a:bodyPr wrap="none" rtlCol="0" anchor="t"/>
          <a:lstStyle/>
          <a:p>
            <a:pPr marL="0" indent="0">
              <a:lnSpc>
                <a:spcPts val="2799"/>
              </a:lnSpc>
              <a:buNone/>
            </a:pPr>
            <a:r>
              <a:rPr lang="en-US" sz="1750" kern="0" spc="-35" dirty="0">
                <a:solidFill>
                  <a:srgbClr val="E0D6DE"/>
                </a:solidFill>
                <a:latin typeface="Inter" pitchFamily="34" charset="0"/>
                <a:ea typeface="Inter" pitchFamily="34" charset="-122"/>
                <a:cs typeface="Inter" pitchFamily="34" charset="-120"/>
              </a:rPr>
              <a:t>Only Soul Knows How to Sing, Page 38.</a:t>
            </a:r>
            <a:endParaRPr lang="en-US" sz="1750" dirty="0"/>
          </a:p>
        </p:txBody>
      </p:sp>
      <p:sp>
        <p:nvSpPr>
          <p:cNvPr id="14" name="Text 11"/>
          <p:cNvSpPr/>
          <p:nvPr/>
        </p:nvSpPr>
        <p:spPr>
          <a:xfrm>
            <a:off x="7592616" y="4425910"/>
            <a:ext cx="5007293" cy="355402"/>
          </a:xfrm>
          <a:prstGeom prst="rect">
            <a:avLst/>
          </a:prstGeom>
          <a:noFill/>
          <a:ln/>
        </p:spPr>
        <p:txBody>
          <a:bodyPr wrap="none" rtlCol="0" anchor="t"/>
          <a:lstStyle/>
          <a:p>
            <a:pPr marL="0" indent="0">
              <a:lnSpc>
                <a:spcPts val="2799"/>
              </a:lnSpc>
              <a:buNone/>
            </a:pPr>
            <a:r>
              <a:rPr lang="en-US" sz="1750" kern="0" spc="-35" dirty="0">
                <a:solidFill>
                  <a:srgbClr val="E0D6DE"/>
                </a:solidFill>
                <a:latin typeface="Inter" pitchFamily="34" charset="0"/>
                <a:ea typeface="Inter" pitchFamily="34" charset="-122"/>
                <a:cs typeface="Inter" pitchFamily="34" charset="-120"/>
              </a:rPr>
              <a:t>Only Soul Knows How to Sing, Page 65.</a:t>
            </a:r>
            <a:endParaRPr lang="en-US" sz="1750" dirty="0"/>
          </a:p>
        </p:txBody>
      </p:sp>
      <p:sp>
        <p:nvSpPr>
          <p:cNvPr id="15" name="Text 12"/>
          <p:cNvSpPr/>
          <p:nvPr/>
        </p:nvSpPr>
        <p:spPr>
          <a:xfrm>
            <a:off x="7592616" y="4981218"/>
            <a:ext cx="5007293" cy="355402"/>
          </a:xfrm>
          <a:prstGeom prst="rect">
            <a:avLst/>
          </a:prstGeom>
          <a:noFill/>
          <a:ln/>
        </p:spPr>
        <p:txBody>
          <a:bodyPr wrap="none" rtlCol="0" anchor="t"/>
          <a:lstStyle/>
          <a:p>
            <a:pPr marL="0" indent="0">
              <a:lnSpc>
                <a:spcPts val="2799"/>
              </a:lnSpc>
              <a:buNone/>
            </a:pPr>
            <a:r>
              <a:rPr lang="en-US" sz="1750" kern="0" spc="-35" dirty="0">
                <a:solidFill>
                  <a:srgbClr val="E0D6DE"/>
                </a:solidFill>
                <a:latin typeface="Inter" pitchFamily="34" charset="0"/>
                <a:ea typeface="Inter" pitchFamily="34" charset="-122"/>
                <a:cs typeface="Inter" pitchFamily="34" charset="-120"/>
              </a:rPr>
              <a:t>Only Soul Knows How to Sing, Page 82.</a:t>
            </a:r>
            <a:endParaRPr lang="en-US" sz="1750" dirty="0"/>
          </a:p>
        </p:txBody>
      </p:sp>
      <p:sp>
        <p:nvSpPr>
          <p:cNvPr id="16" name="Text 13"/>
          <p:cNvSpPr/>
          <p:nvPr/>
        </p:nvSpPr>
        <p:spPr>
          <a:xfrm>
            <a:off x="7592616" y="5536525"/>
            <a:ext cx="5007293" cy="355402"/>
          </a:xfrm>
          <a:prstGeom prst="rect">
            <a:avLst/>
          </a:prstGeom>
          <a:noFill/>
          <a:ln/>
        </p:spPr>
        <p:txBody>
          <a:bodyPr wrap="none" rtlCol="0" anchor="t"/>
          <a:lstStyle/>
          <a:p>
            <a:pPr marL="0" indent="0">
              <a:lnSpc>
                <a:spcPts val="2799"/>
              </a:lnSpc>
              <a:buNone/>
            </a:pPr>
            <a:r>
              <a:rPr lang="en-US" sz="1750" kern="0" spc="-35" dirty="0">
                <a:solidFill>
                  <a:srgbClr val="E0D6DE"/>
                </a:solidFill>
                <a:latin typeface="Inter" pitchFamily="34" charset="0"/>
                <a:ea typeface="Inter" pitchFamily="34" charset="-122"/>
                <a:cs typeface="Inter" pitchFamily="34" charset="-120"/>
              </a:rPr>
              <a:t>Summer in Calcutta, Op-cit, Page 63.</a:t>
            </a:r>
            <a:endParaRPr lang="en-US" sz="175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TotalTime>
  <Words>1752</Words>
  <Application>Microsoft Office PowerPoint</Application>
  <PresentationFormat>Custom</PresentationFormat>
  <Paragraphs>100</Paragraphs>
  <Slides>11</Slides>
  <Notes>11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Inter</vt:lpstr>
      <vt:lpstr>p22-mackinac-pro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intel</cp:lastModifiedBy>
  <cp:revision>3</cp:revision>
  <dcterms:created xsi:type="dcterms:W3CDTF">2024-03-30T06:58:24Z</dcterms:created>
  <dcterms:modified xsi:type="dcterms:W3CDTF">2024-03-31T01:52:59Z</dcterms:modified>
</cp:coreProperties>
</file>