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0" r:id="rId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959" autoAdjust="0"/>
    <p:restoredTop sz="94660"/>
  </p:normalViewPr>
  <p:slideViewPr>
    <p:cSldViewPr snapToGrid="0">
      <p:cViewPr varScale="1">
        <p:scale>
          <a:sx n="61" d="100"/>
          <a:sy n="61" d="100"/>
        </p:scale>
        <p:origin x="108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>
              <a:alphaModFix amt="45000"/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-44450" ty="38100" sx="85000" sy="85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11" name="Rectangle 10"/>
          <p:cNvSpPr/>
          <p:nvPr/>
        </p:nvSpPr>
        <p:spPr>
          <a:xfrm>
            <a:off x="1447801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15" name="Rectangle 14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4" name="Group 3"/>
          <p:cNvGrpSpPr/>
          <p:nvPr/>
        </p:nvGrpSpPr>
        <p:grpSpPr>
          <a:xfrm>
            <a:off x="5250180" y="1267730"/>
            <a:ext cx="1691640" cy="645295"/>
            <a:chOff x="5318306" y="1386268"/>
            <a:chExt cx="1567331" cy="645295"/>
          </a:xfrm>
        </p:grpSpPr>
        <p:cxnSp>
          <p:nvCxnSpPr>
            <p:cNvPr id="17" name="Straight Connector 16"/>
            <p:cNvCxnSpPr/>
            <p:nvPr/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61708" y="2091263"/>
            <a:ext cx="9068586" cy="2590800"/>
          </a:xfrm>
        </p:spPr>
        <p:txBody>
          <a:bodyPr tIns="45720" bIns="45720" anchor="ctr">
            <a:noAutofit/>
          </a:bodyPr>
          <a:lstStyle>
            <a:lvl1pPr algn="ctr">
              <a:lnSpc>
                <a:spcPct val="83000"/>
              </a:lnSpc>
              <a:defRPr lang="en-US" sz="7200" b="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62100" y="4682062"/>
            <a:ext cx="9070848" cy="457201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1600" spc="80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600"/>
            </a:lvl2pPr>
            <a:lvl3pPr marL="914400" indent="0" algn="ctr">
              <a:buNone/>
              <a:defRPr sz="16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20" name="Date Placeholder 19"/>
          <p:cNvSpPr>
            <a:spLocks noGrp="1"/>
          </p:cNvSpPr>
          <p:nvPr>
            <p:ph type="dt" sz="half" idx="10"/>
          </p:nvPr>
        </p:nvSpPr>
        <p:spPr>
          <a:xfrm>
            <a:off x="5318760" y="1341255"/>
            <a:ext cx="1554480" cy="527213"/>
          </a:xfrm>
        </p:spPr>
        <p:txBody>
          <a:bodyPr/>
          <a:lstStyle>
            <a:lvl1pPr algn="ctr">
              <a:defRPr sz="1300" spc="0" baseline="0">
                <a:solidFill>
                  <a:schemeClr val="tx1"/>
                </a:solidFill>
                <a:latin typeface="+mn-lt"/>
              </a:defRPr>
            </a:lvl1pPr>
          </a:lstStyle>
          <a:p>
            <a:fld id="{60F46859-9A84-4723-A989-6B53FDABF810}" type="datetimeFigureOut">
              <a:rPr lang="en-US" smtClean="0"/>
              <a:t>1/30/2025</a:t>
            </a:fld>
            <a:endParaRPr lang="en-US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1"/>
          </p:nvPr>
        </p:nvSpPr>
        <p:spPr>
          <a:xfrm>
            <a:off x="1453896" y="5211060"/>
            <a:ext cx="5905500" cy="228600"/>
          </a:xfrm>
        </p:spPr>
        <p:txBody>
          <a:bodyPr/>
          <a:lstStyle>
            <a:lvl1pPr algn="l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2"/>
          </p:nvPr>
        </p:nvSpPr>
        <p:spPr>
          <a:xfrm>
            <a:off x="8606919" y="5212080"/>
            <a:ext cx="2111881" cy="228600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38BC6C94-3BBA-4E4E-9142-1DB19BB2D6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866408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F46859-9A84-4723-A989-6B53FDABF810}" type="datetimeFigureOut">
              <a:rPr lang="en-US" smtClean="0"/>
              <a:t>1/30/2025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BC6C94-3BBA-4E4E-9142-1DB19BB2D6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98893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2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>
              <a:alphaModFix amt="45000"/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rcRect/>
            <a:tile tx="-44450" ty="38100" sx="85000" sy="85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3" name="Rectangle 22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24" name="Rectangle 23"/>
          <p:cNvSpPr/>
          <p:nvPr/>
        </p:nvSpPr>
        <p:spPr>
          <a:xfrm>
            <a:off x="1447800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30" name="Rectangle 29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31" name="Group 30"/>
          <p:cNvGrpSpPr/>
          <p:nvPr/>
        </p:nvGrpSpPr>
        <p:grpSpPr>
          <a:xfrm>
            <a:off x="5250180" y="1267730"/>
            <a:ext cx="1691640" cy="645295"/>
            <a:chOff x="5318306" y="1386268"/>
            <a:chExt cx="1567331" cy="645295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63623" y="2094309"/>
            <a:ext cx="9070848" cy="2587752"/>
          </a:xfrm>
        </p:spPr>
        <p:txBody>
          <a:bodyPr anchor="ctr">
            <a:noAutofit/>
          </a:bodyPr>
          <a:lstStyle>
            <a:lvl1pPr algn="ctr">
              <a:lnSpc>
                <a:spcPct val="83000"/>
              </a:lnSpc>
              <a:defRPr lang="en-US" sz="720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63624" y="4682062"/>
            <a:ext cx="9070848" cy="45720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>
                <a:solidFill>
                  <a:schemeClr val="tx1"/>
                </a:solidFill>
                <a:effectLst/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321808" y="1344502"/>
            <a:ext cx="1554480" cy="530352"/>
          </a:xfrm>
        </p:spPr>
        <p:txBody>
          <a:bodyPr/>
          <a:lstStyle>
            <a:lvl1pPr algn="ctr">
              <a:defRPr lang="en-US" sz="1300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fld id="{60F46859-9A84-4723-A989-6B53FDABF810}" type="datetimeFigureOut">
              <a:rPr lang="en-US" smtClean="0"/>
              <a:t>1/30/2025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453553" y="5211060"/>
            <a:ext cx="5907024" cy="228600"/>
          </a:xfrm>
        </p:spPr>
        <p:txBody>
          <a:bodyPr/>
          <a:lstStyle>
            <a:lvl1pPr algn="l"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04504" y="5211060"/>
            <a:ext cx="2112264" cy="228600"/>
          </a:xfrm>
        </p:spPr>
        <p:txBody>
          <a:bodyPr/>
          <a:lstStyle/>
          <a:p>
            <a:fld id="{38BC6C94-3BBA-4E4E-9142-1DB19BB2D6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0587219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6800" y="2103120"/>
            <a:ext cx="475488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70320" y="2103120"/>
            <a:ext cx="475488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F46859-9A84-4723-A989-6B53FDABF810}" type="datetimeFigureOut">
              <a:rPr lang="en-US" smtClean="0"/>
              <a:t>1/30/2025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BC6C94-3BBA-4E4E-9142-1DB19BB2D6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24015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2074334"/>
            <a:ext cx="4754880" cy="640080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sz="1900" b="0">
                <a:solidFill>
                  <a:schemeClr val="tx2"/>
                </a:solidFill>
                <a:latin typeface="+mn-lt"/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9848" y="2755898"/>
            <a:ext cx="4754880" cy="32004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73368" y="2074334"/>
            <a:ext cx="4754880" cy="640080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sz="1900" b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73368" y="2756581"/>
            <a:ext cx="4754880" cy="32004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F46859-9A84-4723-A989-6B53FDABF810}" type="datetimeFigureOut">
              <a:rPr lang="en-US" smtClean="0"/>
              <a:t>1/30/2025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BC6C94-3BBA-4E4E-9142-1DB19BB2D6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15993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F46859-9A84-4723-A989-6B53FDABF810}" type="datetimeFigureOut">
              <a:rPr lang="en-US" smtClean="0"/>
              <a:t>1/30/2025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BC6C94-3BBA-4E4E-9142-1DB19BB2D6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50387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F46859-9A84-4723-A989-6B53FDABF810}" type="datetimeFigureOut">
              <a:rPr lang="en-US" smtClean="0"/>
              <a:t>1/30/2025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BC6C94-3BBA-4E4E-9142-1DB19BB2D6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79902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245529" y="237744"/>
            <a:ext cx="8531352" cy="6382512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Rectangle 14"/>
          <p:cNvSpPr/>
          <p:nvPr/>
        </p:nvSpPr>
        <p:spPr>
          <a:xfrm>
            <a:off x="9020386" y="237744"/>
            <a:ext cx="2926080" cy="638251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96400" y="607392"/>
            <a:ext cx="2430780" cy="1645920"/>
          </a:xfrm>
        </p:spPr>
        <p:txBody>
          <a:bodyPr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2800" b="0" kern="1200" cap="none" spc="0" baseline="0" dirty="0">
                <a:solidFill>
                  <a:srgbClr val="FFFFFF"/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609600"/>
            <a:ext cx="7772400" cy="53340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296400" y="2286000"/>
            <a:ext cx="2430780" cy="3505200"/>
          </a:xfrm>
        </p:spPr>
        <p:txBody>
          <a:bodyPr>
            <a:normAutofit/>
          </a:bodyPr>
          <a:lstStyle>
            <a:lvl1pPr marL="0" indent="0">
              <a:lnSpc>
                <a:spcPct val="110000"/>
              </a:lnSpc>
              <a:spcBef>
                <a:spcPts val="800"/>
              </a:spcBef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F46859-9A84-4723-A989-6B53FDABF810}" type="datetimeFigureOut">
              <a:rPr lang="en-US" smtClean="0"/>
              <a:t>1/30/2025</a:t>
            </a:fld>
            <a:endParaRPr 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r">
              <a:defRPr/>
            </a:lvl1pPr>
          </a:lstStyle>
          <a:p>
            <a:endParaRPr lang="en-US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>
          <a:xfrm>
            <a:off x="10393677" y="6223002"/>
            <a:ext cx="1463040" cy="274320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38BC6C94-3BBA-4E4E-9142-1DB19BB2D6D9}" type="slidenum">
              <a:rPr lang="en-US" smtClean="0"/>
              <a:t>‹#›</a:t>
            </a:fld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9157546" y="374904"/>
            <a:ext cx="2651760" cy="6108192"/>
          </a:xfrm>
          <a:prstGeom prst="rect">
            <a:avLst/>
          </a:prstGeom>
          <a:noFill/>
          <a:ln w="6350" cap="sq">
            <a:solidFill>
              <a:srgbClr val="FFFFFF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24393050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9020386" y="237744"/>
            <a:ext cx="2926080" cy="638251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96400" y="603504"/>
            <a:ext cx="2432304" cy="1645920"/>
          </a:xfrm>
        </p:spPr>
        <p:txBody>
          <a:bodyPr anchor="b">
            <a:noAutofit/>
          </a:bodyPr>
          <a:lstStyle>
            <a:lvl1pPr algn="l">
              <a:defRPr sz="2800" b="0">
                <a:solidFill>
                  <a:srgbClr val="FFFFFF"/>
                </a:solidFill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28599" y="237744"/>
            <a:ext cx="8531352" cy="6382512"/>
          </a:xfr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296400" y="2286000"/>
            <a:ext cx="2432304" cy="3502152"/>
          </a:xfrm>
        </p:spPr>
        <p:txBody>
          <a:bodyPr>
            <a:normAutofit/>
          </a:bodyPr>
          <a:lstStyle>
            <a:lvl1pPr marL="0" indent="0" algn="l">
              <a:lnSpc>
                <a:spcPct val="110000"/>
              </a:lnSpc>
              <a:spcBef>
                <a:spcPts val="800"/>
              </a:spcBef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12700" dist="635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fld id="{60F46859-9A84-4723-A989-6B53FDABF810}" type="datetimeFigureOut">
              <a:rPr lang="en-US" smtClean="0"/>
              <a:t>1/30/2025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marL="0" algn="r" defTabSz="914400" rtl="0" eaLnBrk="1" latinLnBrk="0" hangingPunct="1">
              <a:defRPr lang="en-US" sz="1000" kern="1200" dirty="0">
                <a:solidFill>
                  <a:srgbClr val="FFFFFF"/>
                </a:solidFill>
                <a:effectLst>
                  <a:outerShdw blurRad="12700" dist="635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396728" y="6227064"/>
            <a:ext cx="1463040" cy="274320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38BC6C94-3BBA-4E4E-9142-1DB19BB2D6D9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9157546" y="374904"/>
            <a:ext cx="2651760" cy="6108192"/>
          </a:xfrm>
          <a:prstGeom prst="rect">
            <a:avLst/>
          </a:prstGeom>
          <a:noFill/>
          <a:ln w="6350" cap="sq">
            <a:solidFill>
              <a:srgbClr val="FFFFFF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12988297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F46859-9A84-4723-A989-6B53FDABF810}" type="datetimeFigureOut">
              <a:rPr lang="en-US" smtClean="0"/>
              <a:t>1/30/2025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BC6C94-3BBA-4E4E-9142-1DB19BB2D6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46020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1600" y="762000"/>
            <a:ext cx="2362200" cy="52578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762000"/>
            <a:ext cx="8077200" cy="52578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F46859-9A84-4723-A989-6B53FDABF810}" type="datetimeFigureOut">
              <a:rPr lang="en-US" smtClean="0"/>
              <a:t>1/30/2025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BC6C94-3BBA-4E4E-9142-1DB19BB2D6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17331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4696" y="237744"/>
            <a:ext cx="11722608" cy="6382512"/>
          </a:xfrm>
          <a:prstGeom prst="rect">
            <a:avLst/>
          </a:prstGeom>
          <a:solidFill>
            <a:schemeClr val="bg2"/>
          </a:solidFill>
          <a:ln w="6350" cap="flat" cmpd="sng" algn="ctr">
            <a:noFill/>
            <a:prstDash val="solid"/>
          </a:ln>
          <a:effectLst>
            <a:softEdge rad="0"/>
          </a:effectLst>
        </p:spPr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6800" y="642594"/>
            <a:ext cx="10058400" cy="1371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2103120"/>
            <a:ext cx="10058400" cy="39319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74320" y="6307672"/>
            <a:ext cx="2743200" cy="2743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60F46859-9A84-4723-A989-6B53FDABF810}" type="datetimeFigureOut">
              <a:rPr lang="en-US" smtClean="0"/>
              <a:t>1/30/2025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89960" y="6307672"/>
            <a:ext cx="5212080" cy="2743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469880" y="6307672"/>
            <a:ext cx="1463040" cy="2743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38BC6C94-3BBA-4E4E-9142-1DB19BB2D6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97343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4800" kern="1200" cap="none" spc="0" baseline="0" dirty="0"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n-ea"/>
          <a:cs typeface="+mn-cs"/>
        </a:defRPr>
      </a:lvl1pPr>
    </p:titleStyle>
    <p:bodyStyle>
      <a:lvl1pPr marL="182880" indent="-182880" algn="l" defTabSz="914400" rtl="0" eaLnBrk="1" latinLnBrk="0" hangingPunct="1">
        <a:lnSpc>
          <a:spcPct val="100000"/>
        </a:lnSpc>
        <a:spcBef>
          <a:spcPts val="900"/>
        </a:spcBef>
        <a:spcAft>
          <a:spcPts val="0"/>
        </a:spcAft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2D1B7A-883A-AD2A-9A74-06E7D63A2B0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2331161"/>
            <a:ext cx="12192000" cy="1097839"/>
          </a:xfrm>
        </p:spPr>
        <p:txBody>
          <a:bodyPr>
            <a:normAutofit/>
          </a:bodyPr>
          <a:lstStyle/>
          <a:p>
            <a:r>
              <a:rPr lang="en-US" sz="3600" b="1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मंदिर</a:t>
            </a:r>
            <a:r>
              <a:rPr lang="en-US" sz="3600" b="1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: </a:t>
            </a:r>
            <a:r>
              <a:rPr lang="en-US" sz="3600" b="1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संस्कृति</a:t>
            </a:r>
            <a:r>
              <a:rPr lang="en-US" sz="3600" b="1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, </a:t>
            </a:r>
            <a:r>
              <a:rPr lang="en-US" sz="3600" b="1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अनुसंधान</a:t>
            </a:r>
            <a:r>
              <a:rPr lang="en-US" sz="3600" b="1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, </a:t>
            </a:r>
            <a:r>
              <a:rPr lang="en-US" sz="3600" b="1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और</a:t>
            </a:r>
            <a:r>
              <a:rPr lang="en-US" sz="3600" b="1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3600" b="1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नवाचार</a:t>
            </a:r>
            <a:r>
              <a:rPr lang="en-US" sz="3600" b="1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3600" b="1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का</a:t>
            </a:r>
            <a:r>
              <a:rPr lang="en-US" sz="3600" b="1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3600" b="1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केंद्र</a:t>
            </a:r>
            <a:endParaRPr lang="en-US" sz="9600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C241783-60EC-7521-778E-4FB212BEDBF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716109" y="4327252"/>
            <a:ext cx="3967655" cy="1655762"/>
          </a:xfrm>
        </p:spPr>
        <p:txBody>
          <a:bodyPr/>
          <a:lstStyle/>
          <a:p>
            <a:pPr algn="r"/>
            <a:r>
              <a:rPr lang="hi-IN" sz="2000" dirty="0"/>
              <a:t>परिणीता कुमारी</a:t>
            </a:r>
          </a:p>
          <a:p>
            <a:pPr algn="r"/>
            <a:r>
              <a:rPr lang="hi-IN" sz="2000" dirty="0"/>
              <a:t>शोधार्थी (इतिहास),</a:t>
            </a:r>
          </a:p>
          <a:p>
            <a:pPr algn="r"/>
            <a:r>
              <a:rPr lang="hi-IN" sz="2000" dirty="0"/>
              <a:t>पी.के. विश्वविद्यालय, शिवपुरी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892557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BBD97CCE-7BF6-C836-3CE5-AFAD6EB8E460}"/>
              </a:ext>
            </a:extLst>
          </p:cNvPr>
          <p:cNvSpPr txBox="1"/>
          <p:nvPr/>
        </p:nvSpPr>
        <p:spPr>
          <a:xfrm>
            <a:off x="262758" y="661640"/>
            <a:ext cx="11666483" cy="55347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4000" b="1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परिचय</a:t>
            </a:r>
            <a:r>
              <a:rPr lang="en-US" sz="4000" b="1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:</a:t>
            </a:r>
            <a:b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</a:b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आज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भारतीय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मंदिर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वास्तुकला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शैलियाँ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दुनिया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भर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के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भक्तों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और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पर्यटकों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को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आकर्षित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करती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हैं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।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ये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मंदिर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भारत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की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समृद्ध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ऐतिहासिक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वास्तुकला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और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धार्मिक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परंपराओं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की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झलक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पेश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करते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हैं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।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वे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पूजा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,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आध्यात्मिक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चिंतन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,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धार्मिक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अनुष्ठानों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और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उत्सवों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में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भाग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लेने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के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लिए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एक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स्थान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प्रदान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करते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हैं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।</a:t>
            </a:r>
          </a:p>
          <a:p>
            <a:pPr marL="0" marR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भारत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में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हिंदू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मंदिर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वास्तुकला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अपने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गहन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प्रतीकवाद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,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जटिल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विवरण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,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और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आध्यात्मिक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महत्व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के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लिए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प्रसिद्ध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है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।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मंदिर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परिसरों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में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न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केवल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धार्मिक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बल्कि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सामाजिक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और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सांस्कृतिक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गतिविधियाँ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भी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होती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हैं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।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उदाहरण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के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लिए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,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मंदिर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परिसर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विवाह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समारोहों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का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भी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केंद्र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बनते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हैं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।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मंदिर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की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संरचना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और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वातावरण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आध्यात्मिक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रूप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से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विस्मयकारी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और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प्रेरणादायक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होते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हैं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।</a:t>
            </a:r>
          </a:p>
          <a:p>
            <a:pPr marL="0" marR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मशीनी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युग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में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मंदिरों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की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प्रासंगिकता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:</a:t>
            </a:r>
          </a:p>
          <a:p>
            <a:pPr marL="0" marR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आज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के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मशीनी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युग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में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इंसान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स्वयं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एक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मशीन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बन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चुका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है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।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आधुनिकता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की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रफ्तार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के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साथ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तालमेल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बैठाने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के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लिए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सहयोगात्मक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अनुसंधान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और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नवाचार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की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आवश्यकता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पहले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से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कहीं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अधिक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है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।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प्राचीन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युगों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के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स्वच्छ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और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शांतिपूर्ण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जीवन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के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तरीकों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को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नवनीकरण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के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साथ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फिर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से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अपनाकर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हम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मानव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जीवन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को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एक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नया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आयाम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प्रदान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कर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सकते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हैं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।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इसके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लिए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दैनिक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दिनचर्या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में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कुछ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समय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ईश्वर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के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ध्यान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में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लगाना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अति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आवश्यक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है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।</a:t>
            </a:r>
          </a:p>
        </p:txBody>
      </p:sp>
    </p:spTree>
    <p:extLst>
      <p:ext uri="{BB962C8B-B14F-4D97-AF65-F5344CB8AC3E}">
        <p14:creationId xmlns:p14="http://schemas.microsoft.com/office/powerpoint/2010/main" val="321057503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530D3562-7B7E-9683-777C-F0A85B0ACA53}"/>
              </a:ext>
            </a:extLst>
          </p:cNvPr>
          <p:cNvSpPr txBox="1"/>
          <p:nvPr/>
        </p:nvSpPr>
        <p:spPr>
          <a:xfrm>
            <a:off x="294289" y="450588"/>
            <a:ext cx="11603422" cy="59568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4000" b="1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मंदिरों</a:t>
            </a:r>
            <a:r>
              <a:rPr lang="en-US" sz="4000" b="1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4000" b="1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का</a:t>
            </a:r>
            <a:r>
              <a:rPr lang="en-US" sz="4000" b="1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4000" b="1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वैज्ञानिक</a:t>
            </a:r>
            <a:r>
              <a:rPr lang="en-US" sz="4000" b="1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4000" b="1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और</a:t>
            </a:r>
            <a:r>
              <a:rPr lang="en-US" sz="4000" b="1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4000" b="1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सांस्कृतिक</a:t>
            </a:r>
            <a:r>
              <a:rPr lang="en-US" sz="4000" b="1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4000" b="1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महत्व</a:t>
            </a:r>
            <a:r>
              <a:rPr lang="en-US" sz="4000" b="1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(</a:t>
            </a:r>
            <a:r>
              <a:rPr lang="en-US" sz="4000" b="1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बिंदुवार</a:t>
            </a:r>
            <a:r>
              <a:rPr lang="en-US" sz="4000" b="1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):</a:t>
            </a:r>
            <a:endParaRPr lang="en-US" sz="4000" dirty="0">
              <a:effectLst/>
              <a:latin typeface="Cambria" panose="02040503050406030204" pitchFamily="18" charset="0"/>
              <a:ea typeface="Cambria" panose="02040503050406030204" pitchFamily="18" charset="0"/>
              <a:cs typeface="Cambria" panose="02040503050406030204" pitchFamily="18" charset="0"/>
            </a:endParaRPr>
          </a:p>
          <a:p>
            <a:pPr marL="342900" marR="0" indent="-3429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आध्यात्मिक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महत्व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: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मंदिरों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का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आध्यात्मिक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महत्व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है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क्योंकि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बहुत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से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लोग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आशीर्वाद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माँगते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हैं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और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परमात्मा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के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साथ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संबंध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स्थापित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करते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हैं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।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वे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ऐसा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स्थान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प्रदान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करते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हैं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जहाँ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व्यक्ति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ध्यान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कर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सकता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है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,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प्रार्थना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कर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सकता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है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और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देवताओं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को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अर्पण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एवं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प्रसाद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चढ़ा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सकता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है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।</a:t>
            </a:r>
          </a:p>
          <a:p>
            <a:pPr marL="342900" marR="0" indent="-3429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ऊर्जा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संग्रह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: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प्राचीन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मंदिरों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की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बनावट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इस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प्रकार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से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की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जाती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थी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कि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वे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पृथ्वी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की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चुंबकीय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ऊर्जा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का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अधिकतम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संग्रह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कर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सकें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।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गर्भगृह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में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स्थित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मूर्तियाँ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इस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ऊर्जा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को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संचित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करती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थीं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,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और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मंदिर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के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परिक्रमा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पथ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या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मूर्तियों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के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स्पर्श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से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यह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ऊर्जा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श्रद्धालुओं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को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भी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प्राप्त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होती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थी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।</a:t>
            </a:r>
          </a:p>
          <a:p>
            <a:pPr marL="342900" marR="0" indent="-3429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घंटी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और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अगरबत्ती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: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तांबे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की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घंटी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की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ध्वनि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वातावरण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के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कीटाणुओं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को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नष्ट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करने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में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सहायक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होती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है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।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अगरबत्तियाँ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और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फूल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सकारात्मक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ऊर्जा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और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ध्यान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केंद्रित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करने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में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मदद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करते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हैं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।</a:t>
            </a:r>
          </a:p>
          <a:p>
            <a:pPr marL="342900" marR="0" indent="-3429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सकारात्मकता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: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मंदिरों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में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आने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वाले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श्रद्धालु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सकारात्मक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सोच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और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भावनाओं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को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साथ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लेकर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आते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हैं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,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जिससे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पूरे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वातावरण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में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सकारात्मकता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व्याप्त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रहती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है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।</a:t>
            </a:r>
          </a:p>
          <a:p>
            <a:pPr marL="342900" marR="0" indent="-3429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सांस्कृतिक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महत्व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: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मंदिरों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को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महत्वपूर्ण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सांस्कृतिक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विरासत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स्मारकों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के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रूप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में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भी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माना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जाता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है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।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वे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विशेष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और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जटिल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वास्तुकला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,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मूर्तियों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और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एक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क्षेत्र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के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इतिहास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और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परंपराओं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का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प्रतिनिधित्व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करने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वाले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कार्यों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को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प्रदर्शित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करते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हैं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।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9302150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788AAB02-3111-BEF3-DAD7-E443BA3D520B}"/>
              </a:ext>
            </a:extLst>
          </p:cNvPr>
          <p:cNvSpPr txBox="1"/>
          <p:nvPr/>
        </p:nvSpPr>
        <p:spPr>
          <a:xfrm>
            <a:off x="409903" y="707807"/>
            <a:ext cx="11382704" cy="34572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4000" b="1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मंदिर</a:t>
            </a:r>
            <a:r>
              <a:rPr lang="en-US" sz="4000" b="1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: </a:t>
            </a:r>
            <a:r>
              <a:rPr lang="en-US" sz="4000" b="1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सहयोगात्मक</a:t>
            </a:r>
            <a:r>
              <a:rPr lang="en-US" sz="4000" b="1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4000" b="1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अनुसंधान</a:t>
            </a:r>
            <a:r>
              <a:rPr lang="en-US" sz="4000" b="1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4000" b="1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का</a:t>
            </a:r>
            <a:r>
              <a:rPr lang="en-US" sz="4000" b="1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4000" b="1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केंद्र</a:t>
            </a:r>
            <a:r>
              <a:rPr lang="en-US" sz="4000" b="1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:</a:t>
            </a:r>
            <a:endParaRPr lang="en-US" sz="4000" dirty="0">
              <a:effectLst/>
              <a:latin typeface="Cambria" panose="02040503050406030204" pitchFamily="18" charset="0"/>
              <a:ea typeface="Cambria" panose="02040503050406030204" pitchFamily="18" charset="0"/>
              <a:cs typeface="Cambria" panose="02040503050406030204" pitchFamily="18" charset="0"/>
            </a:endParaRPr>
          </a:p>
          <a:p>
            <a:pPr marR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मंदिर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न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केवल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धार्मिक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स्थल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हैं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,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बल्कि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सामाजिक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और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सांस्कृतिक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शोध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के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लिए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भी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अनमोल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स्रोत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हैं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।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उदाहरण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के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लिए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:</a:t>
            </a:r>
            <a:r>
              <a:rPr lang="en-US" dirty="0"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</a:p>
          <a:p>
            <a:pPr marL="285750" marR="0" indent="-28575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मंदिरों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की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वास्तुकला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में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निहित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जटिल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डिजाइन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और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ऊर्जा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संग्रह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की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विधियाँ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।</a:t>
            </a:r>
          </a:p>
          <a:p>
            <a:pPr marL="285750" marR="0" indent="-28575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समाज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के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लिए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मंदिरों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की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बहुआयामी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भूमिका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,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जैसे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सामाजिक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मेलजोल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और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सांस्कृतिक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आयोजन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।</a:t>
            </a:r>
          </a:p>
          <a:p>
            <a:pPr marL="285750" marR="0" indent="-28575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मंदिरों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ने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विभिन्न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पर्वों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और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उत्सवों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के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माध्यम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से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हिंदू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धर्म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,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समाज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,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संस्कृति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,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कला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और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हस्तकला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को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बढ़ावा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दिया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है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।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दूरस्थ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क्षेत्रों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में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स्थित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मंदिरों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ने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सामाजिक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सम्मेलनों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के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स्थल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के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रूप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में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कार्य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किया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है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और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राष्ट्रीय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एकता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को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सुदृढ़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किया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है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।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इन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मंदिरों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की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संरचना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और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कार्यप्रणाली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सहयोगात्मक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अनुसंधान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और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नवाचार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के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लिए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आदर्श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उदाहरण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18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हैं</a:t>
            </a:r>
            <a: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।</a:t>
            </a:r>
          </a:p>
        </p:txBody>
      </p:sp>
    </p:spTree>
    <p:extLst>
      <p:ext uri="{BB962C8B-B14F-4D97-AF65-F5344CB8AC3E}">
        <p14:creationId xmlns:p14="http://schemas.microsoft.com/office/powerpoint/2010/main" val="86058625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7D572653-AC95-8048-D602-7C9B0060F4AF}"/>
              </a:ext>
            </a:extLst>
          </p:cNvPr>
          <p:cNvSpPr txBox="1"/>
          <p:nvPr/>
        </p:nvSpPr>
        <p:spPr>
          <a:xfrm>
            <a:off x="483476" y="655934"/>
            <a:ext cx="11225048" cy="32668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4000" b="1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निष्कर्ष</a:t>
            </a:r>
            <a:r>
              <a:rPr lang="en-US" sz="4000" b="1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:</a:t>
            </a:r>
            <a:br>
              <a:rPr lang="en-US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</a:br>
            <a:r>
              <a:rPr lang="en-US" sz="20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मंदिरों</a:t>
            </a:r>
            <a:r>
              <a:rPr lang="en-US" sz="20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का</a:t>
            </a:r>
            <a:r>
              <a:rPr lang="en-US" sz="20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महत्व</a:t>
            </a:r>
            <a:r>
              <a:rPr lang="en-US" sz="20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विद्यालयों</a:t>
            </a:r>
            <a:r>
              <a:rPr lang="en-US" sz="20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की</a:t>
            </a:r>
            <a:r>
              <a:rPr lang="en-US" sz="20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तरह</a:t>
            </a:r>
            <a:r>
              <a:rPr lang="en-US" sz="20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है</a:t>
            </a:r>
            <a:r>
              <a:rPr lang="en-US" sz="20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, </a:t>
            </a:r>
            <a:r>
              <a:rPr lang="en-US" sz="20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जहाँ</a:t>
            </a:r>
            <a:r>
              <a:rPr lang="en-US" sz="20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समाज</a:t>
            </a:r>
            <a:r>
              <a:rPr lang="en-US" sz="20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को</a:t>
            </a:r>
            <a:r>
              <a:rPr lang="en-US" sz="20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आध्यात्मिकता</a:t>
            </a:r>
            <a:r>
              <a:rPr lang="en-US" sz="20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, </a:t>
            </a:r>
            <a:r>
              <a:rPr lang="en-US" sz="20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संस्कृति</a:t>
            </a:r>
            <a:r>
              <a:rPr lang="en-US" sz="20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, </a:t>
            </a:r>
            <a:r>
              <a:rPr lang="en-US" sz="20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और</a:t>
            </a:r>
            <a:r>
              <a:rPr lang="en-US" sz="20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नवाचार</a:t>
            </a:r>
            <a:r>
              <a:rPr lang="en-US" sz="20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की</a:t>
            </a:r>
            <a:r>
              <a:rPr lang="en-US" sz="20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शिक्षा</a:t>
            </a:r>
            <a:r>
              <a:rPr lang="en-US" sz="20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दी</a:t>
            </a:r>
            <a:r>
              <a:rPr lang="en-US" sz="20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जाती</a:t>
            </a:r>
            <a:r>
              <a:rPr lang="en-US" sz="20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है</a:t>
            </a:r>
            <a:r>
              <a:rPr lang="en-US" sz="20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। </a:t>
            </a:r>
            <a:r>
              <a:rPr lang="en-US" sz="20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उनके</a:t>
            </a:r>
            <a:r>
              <a:rPr lang="en-US" sz="20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माध्यम</a:t>
            </a:r>
            <a:r>
              <a:rPr lang="en-US" sz="20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से</a:t>
            </a:r>
            <a:r>
              <a:rPr lang="en-US" sz="20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हम</a:t>
            </a:r>
            <a:r>
              <a:rPr lang="en-US" sz="20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न </a:t>
            </a:r>
            <a:r>
              <a:rPr lang="en-US" sz="20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केवल</a:t>
            </a:r>
            <a:r>
              <a:rPr lang="en-US" sz="20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अपनी</a:t>
            </a:r>
            <a:r>
              <a:rPr lang="en-US" sz="20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जड़ों</a:t>
            </a:r>
            <a:r>
              <a:rPr lang="en-US" sz="20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से</a:t>
            </a:r>
            <a:r>
              <a:rPr lang="en-US" sz="20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जुड़ते</a:t>
            </a:r>
            <a:r>
              <a:rPr lang="en-US" sz="20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हैं</a:t>
            </a:r>
            <a:r>
              <a:rPr lang="en-US" sz="20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, </a:t>
            </a:r>
            <a:r>
              <a:rPr lang="en-US" sz="20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बल्कि</a:t>
            </a:r>
            <a:r>
              <a:rPr lang="en-US" sz="20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भविष्य</a:t>
            </a:r>
            <a:r>
              <a:rPr lang="en-US" sz="20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के</a:t>
            </a:r>
            <a:r>
              <a:rPr lang="en-US" sz="20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लिए</a:t>
            </a:r>
            <a:r>
              <a:rPr lang="en-US" sz="20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मार्गदर्शन</a:t>
            </a:r>
            <a:r>
              <a:rPr lang="en-US" sz="20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भी</a:t>
            </a:r>
            <a:r>
              <a:rPr lang="en-US" sz="20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प्राप्त</a:t>
            </a:r>
            <a:r>
              <a:rPr lang="en-US" sz="20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करते</a:t>
            </a:r>
            <a:r>
              <a:rPr lang="en-US" sz="20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हैं</a:t>
            </a:r>
            <a:r>
              <a:rPr lang="en-US" sz="20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।</a:t>
            </a:r>
            <a:br>
              <a:rPr lang="en-US" sz="20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</a:br>
            <a:r>
              <a:rPr lang="en-US" sz="20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मंदिरों</a:t>
            </a:r>
            <a:r>
              <a:rPr lang="en-US" sz="20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के</a:t>
            </a:r>
            <a:r>
              <a:rPr lang="en-US" sz="20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वैज्ञानिक</a:t>
            </a:r>
            <a:r>
              <a:rPr lang="en-US" sz="20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, </a:t>
            </a:r>
            <a:r>
              <a:rPr lang="en-US" sz="20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सांस्कृतिक</a:t>
            </a:r>
            <a:r>
              <a:rPr lang="en-US" sz="20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, </a:t>
            </a:r>
            <a:r>
              <a:rPr lang="en-US" sz="20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और</a:t>
            </a:r>
            <a:r>
              <a:rPr lang="en-US" sz="20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सामाजिक</a:t>
            </a:r>
            <a:r>
              <a:rPr lang="en-US" sz="20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पहलुओं</a:t>
            </a:r>
            <a:r>
              <a:rPr lang="en-US" sz="20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को</a:t>
            </a:r>
            <a:r>
              <a:rPr lang="en-US" sz="20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नए</a:t>
            </a:r>
            <a:r>
              <a:rPr lang="en-US" sz="20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अनुसंधान</a:t>
            </a:r>
            <a:r>
              <a:rPr lang="en-US" sz="20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के</a:t>
            </a:r>
            <a:r>
              <a:rPr lang="en-US" sz="20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माध्यम</a:t>
            </a:r>
            <a:r>
              <a:rPr lang="en-US" sz="20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से</a:t>
            </a:r>
            <a:r>
              <a:rPr lang="en-US" sz="20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प्रस्तुत</a:t>
            </a:r>
            <a:r>
              <a:rPr lang="en-US" sz="20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करना</a:t>
            </a:r>
            <a:r>
              <a:rPr lang="en-US" sz="20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, </a:t>
            </a:r>
            <a:r>
              <a:rPr lang="en-US" sz="20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मानवता</a:t>
            </a:r>
            <a:r>
              <a:rPr lang="en-US" sz="20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के</a:t>
            </a:r>
            <a:r>
              <a:rPr lang="en-US" sz="20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लिए</a:t>
            </a:r>
            <a:r>
              <a:rPr lang="en-US" sz="20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नए</a:t>
            </a:r>
            <a:r>
              <a:rPr lang="en-US" sz="20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आयाम</a:t>
            </a:r>
            <a:r>
              <a:rPr lang="en-US" sz="20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खोल</a:t>
            </a:r>
            <a:r>
              <a:rPr lang="en-US" sz="20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सकता</a:t>
            </a:r>
            <a:r>
              <a:rPr lang="en-US" sz="20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है</a:t>
            </a:r>
            <a:r>
              <a:rPr lang="en-US" sz="20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। </a:t>
            </a:r>
            <a:r>
              <a:rPr lang="en-US" sz="20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इस</a:t>
            </a:r>
            <a:r>
              <a:rPr lang="en-US" sz="20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प्रकार</a:t>
            </a:r>
            <a:r>
              <a:rPr lang="en-US" sz="20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, </a:t>
            </a:r>
            <a:r>
              <a:rPr lang="en-US" sz="20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मंदिर</a:t>
            </a:r>
            <a:r>
              <a:rPr lang="en-US" sz="20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न </a:t>
            </a:r>
            <a:r>
              <a:rPr lang="en-US" sz="20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केवल</a:t>
            </a:r>
            <a:r>
              <a:rPr lang="en-US" sz="20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धार्मिक</a:t>
            </a:r>
            <a:r>
              <a:rPr lang="en-US" sz="20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स्थल</a:t>
            </a:r>
            <a:r>
              <a:rPr lang="en-US" sz="20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हैं</a:t>
            </a:r>
            <a:r>
              <a:rPr lang="en-US" sz="20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, </a:t>
            </a:r>
            <a:r>
              <a:rPr lang="en-US" sz="20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बल्कि</a:t>
            </a:r>
            <a:r>
              <a:rPr lang="en-US" sz="20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सह-अस्तित्व</a:t>
            </a:r>
            <a:r>
              <a:rPr lang="en-US" sz="20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और</a:t>
            </a:r>
            <a:r>
              <a:rPr lang="en-US" sz="20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नवाचार</a:t>
            </a:r>
            <a:r>
              <a:rPr lang="en-US" sz="20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के</a:t>
            </a:r>
            <a:r>
              <a:rPr lang="en-US" sz="20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प्रतीक</a:t>
            </a:r>
            <a:r>
              <a:rPr lang="en-US" sz="20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भी</a:t>
            </a:r>
            <a:r>
              <a:rPr lang="en-US" sz="20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lang="en-US" sz="2000" dirty="0" err="1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हैं</a:t>
            </a:r>
            <a:r>
              <a:rPr lang="en-US" sz="20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।</a:t>
            </a:r>
          </a:p>
        </p:txBody>
      </p:sp>
    </p:spTree>
    <p:extLst>
      <p:ext uri="{BB962C8B-B14F-4D97-AF65-F5344CB8AC3E}">
        <p14:creationId xmlns:p14="http://schemas.microsoft.com/office/powerpoint/2010/main" val="2752848470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avon">
  <a:themeElements>
    <a:clrScheme name="Savon">
      <a:dk1>
        <a:sysClr val="windowText" lastClr="000000"/>
      </a:dk1>
      <a:lt1>
        <a:sysClr val="window" lastClr="FFFFFF"/>
      </a:lt1>
      <a:dk2>
        <a:srgbClr val="1485A4"/>
      </a:dk2>
      <a:lt2>
        <a:srgbClr val="E3DED1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F49100"/>
      </a:hlink>
      <a:folHlink>
        <a:srgbClr val="739D9B"/>
      </a:folHlink>
    </a:clrScheme>
    <a:fontScheme name="Savon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avon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5000"/>
                <a:lumMod val="105000"/>
              </a:schemeClr>
            </a:gs>
            <a:gs pos="100000">
              <a:schemeClr val="phClr">
                <a:tint val="65000"/>
                <a:satMod val="100000"/>
                <a:lumMod val="10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0000"/>
                <a:lumMod val="100000"/>
              </a:schemeClr>
            </a:gs>
            <a:gs pos="50000">
              <a:schemeClr val="phClr">
                <a:shade val="99000"/>
                <a:satMod val="105000"/>
                <a:lumMod val="100000"/>
              </a:schemeClr>
            </a:gs>
            <a:gs pos="100000">
              <a:schemeClr val="phClr">
                <a:shade val="98000"/>
                <a:satMod val="105000"/>
                <a:lumMod val="100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12700" dir="5400000" algn="ctr" rotWithShape="0">
              <a:srgbClr val="000000">
                <a:alpha val="63000"/>
              </a:srgbClr>
            </a:outerShdw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4200000"/>
            </a:lightRig>
          </a:scene3d>
          <a:sp3d prstMaterial="flat">
            <a:bevelT w="50800" h="63500" prst="ribl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shade val="92000"/>
                <a:satMod val="160000"/>
              </a:schemeClr>
            </a:gs>
            <a:gs pos="77000">
              <a:schemeClr val="phClr">
                <a:tint val="100000"/>
                <a:shade val="73000"/>
                <a:satMod val="155000"/>
              </a:schemeClr>
            </a:gs>
            <a:gs pos="100000">
              <a:schemeClr val="phClr">
                <a:tint val="100000"/>
                <a:shade val="67000"/>
                <a:satMod val="145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2000"/>
                <a:satMod val="115000"/>
              </a:schemeClr>
            </a:duotone>
          </a:blip>
          <a:tile tx="0" ty="0" sx="60000" sy="6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avon" id="{1306E473-ED32-493B-A2D0-240A757EDD34}" vid="{C20BADFE-D095-436F-9677-9264042809F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Savon</Template>
  <TotalTime>2</TotalTime>
  <Words>660</Words>
  <Application>Microsoft Office PowerPoint</Application>
  <PresentationFormat>Widescreen</PresentationFormat>
  <Paragraphs>20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0" baseType="lpstr">
      <vt:lpstr>Arial</vt:lpstr>
      <vt:lpstr>Cambria</vt:lpstr>
      <vt:lpstr>Century Gothic</vt:lpstr>
      <vt:lpstr>Garamond</vt:lpstr>
      <vt:lpstr>Savon</vt:lpstr>
      <vt:lpstr>मंदिर: संस्कृति, अनुसंधान, और नवाचार का केंद्र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मंदिर: संस्कृति, अनुसंधान, और नवाचार का केंद्र</dc:title>
  <dc:creator>intel</dc:creator>
  <cp:lastModifiedBy>intel</cp:lastModifiedBy>
  <cp:revision>1</cp:revision>
  <dcterms:created xsi:type="dcterms:W3CDTF">2025-01-30T10:33:15Z</dcterms:created>
  <dcterms:modified xsi:type="dcterms:W3CDTF">2025-01-30T10:35:22Z</dcterms:modified>
</cp:coreProperties>
</file>